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101"/>
  </p:notesMasterIdLst>
  <p:sldIdLst>
    <p:sldId id="294" r:id="rId2"/>
    <p:sldId id="340" r:id="rId3"/>
    <p:sldId id="412" r:id="rId4"/>
    <p:sldId id="413" r:id="rId5"/>
    <p:sldId id="483" r:id="rId6"/>
    <p:sldId id="472" r:id="rId7"/>
    <p:sldId id="473" r:id="rId8"/>
    <p:sldId id="414" r:id="rId9"/>
    <p:sldId id="417" r:id="rId10"/>
    <p:sldId id="418" r:id="rId11"/>
    <p:sldId id="419" r:id="rId12"/>
    <p:sldId id="484" r:id="rId13"/>
    <p:sldId id="485" r:id="rId14"/>
    <p:sldId id="474" r:id="rId15"/>
    <p:sldId id="422" r:id="rId16"/>
    <p:sldId id="423" r:id="rId17"/>
    <p:sldId id="424" r:id="rId18"/>
    <p:sldId id="425" r:id="rId19"/>
    <p:sldId id="426" r:id="rId20"/>
    <p:sldId id="427" r:id="rId21"/>
    <p:sldId id="428" r:id="rId22"/>
    <p:sldId id="429" r:id="rId23"/>
    <p:sldId id="430" r:id="rId24"/>
    <p:sldId id="431" r:id="rId25"/>
    <p:sldId id="432" r:id="rId26"/>
    <p:sldId id="433" r:id="rId27"/>
    <p:sldId id="434" r:id="rId28"/>
    <p:sldId id="435" r:id="rId29"/>
    <p:sldId id="436" r:id="rId30"/>
    <p:sldId id="437" r:id="rId31"/>
    <p:sldId id="438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446" r:id="rId40"/>
    <p:sldId id="447" r:id="rId41"/>
    <p:sldId id="448" r:id="rId42"/>
    <p:sldId id="449" r:id="rId43"/>
    <p:sldId id="450" r:id="rId44"/>
    <p:sldId id="451" r:id="rId45"/>
    <p:sldId id="452" r:id="rId46"/>
    <p:sldId id="453" r:id="rId47"/>
    <p:sldId id="454" r:id="rId48"/>
    <p:sldId id="455" r:id="rId49"/>
    <p:sldId id="456" r:id="rId50"/>
    <p:sldId id="457" r:id="rId51"/>
    <p:sldId id="458" r:id="rId52"/>
    <p:sldId id="475" r:id="rId53"/>
    <p:sldId id="459" r:id="rId54"/>
    <p:sldId id="460" r:id="rId55"/>
    <p:sldId id="461" r:id="rId56"/>
    <p:sldId id="462" r:id="rId57"/>
    <p:sldId id="476" r:id="rId58"/>
    <p:sldId id="477" r:id="rId59"/>
    <p:sldId id="463" r:id="rId60"/>
    <p:sldId id="464" r:id="rId61"/>
    <p:sldId id="465" r:id="rId62"/>
    <p:sldId id="478" r:id="rId63"/>
    <p:sldId id="479" r:id="rId64"/>
    <p:sldId id="480" r:id="rId65"/>
    <p:sldId id="466" r:id="rId66"/>
    <p:sldId id="513" r:id="rId67"/>
    <p:sldId id="514" r:id="rId68"/>
    <p:sldId id="481" r:id="rId69"/>
    <p:sldId id="487" r:id="rId70"/>
    <p:sldId id="502" r:id="rId71"/>
    <p:sldId id="503" r:id="rId72"/>
    <p:sldId id="504" r:id="rId73"/>
    <p:sldId id="505" r:id="rId74"/>
    <p:sldId id="506" r:id="rId75"/>
    <p:sldId id="507" r:id="rId76"/>
    <p:sldId id="508" r:id="rId77"/>
    <p:sldId id="509" r:id="rId78"/>
    <p:sldId id="510" r:id="rId79"/>
    <p:sldId id="488" r:id="rId80"/>
    <p:sldId id="489" r:id="rId81"/>
    <p:sldId id="490" r:id="rId82"/>
    <p:sldId id="511" r:id="rId83"/>
    <p:sldId id="491" r:id="rId84"/>
    <p:sldId id="492" r:id="rId85"/>
    <p:sldId id="493" r:id="rId86"/>
    <p:sldId id="494" r:id="rId87"/>
    <p:sldId id="495" r:id="rId88"/>
    <p:sldId id="496" r:id="rId89"/>
    <p:sldId id="497" r:id="rId90"/>
    <p:sldId id="498" r:id="rId91"/>
    <p:sldId id="499" r:id="rId92"/>
    <p:sldId id="500" r:id="rId93"/>
    <p:sldId id="512" r:id="rId94"/>
    <p:sldId id="467" r:id="rId95"/>
    <p:sldId id="468" r:id="rId96"/>
    <p:sldId id="469" r:id="rId97"/>
    <p:sldId id="471" r:id="rId98"/>
    <p:sldId id="482" r:id="rId99"/>
    <p:sldId id="333" r:id="rId100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94464" autoAdjust="0"/>
  </p:normalViewPr>
  <p:slideViewPr>
    <p:cSldViewPr snapToGrid="0">
      <p:cViewPr>
        <p:scale>
          <a:sx n="50" d="100"/>
          <a:sy n="50" d="100"/>
        </p:scale>
        <p:origin x="-322" y="-346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https://www.w3.org/community/webed/wiki/A_Short_History_of_JavaScript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9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66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66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66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66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31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</a:p>
          <a:p>
            <a:r>
              <a:rPr lang="en-US" dirty="0" smtClean="0"/>
              <a:t>http://www.oracle.com/technetwork/database/database-technologies/scripting-languages/node_js/index.html</a:t>
            </a:r>
          </a:p>
          <a:p>
            <a:r>
              <a:rPr lang="en-US" dirty="0" smtClean="0"/>
              <a:t>https://technology.amis.nl/2016/02/06/linking-application-container-cloud-to-dbaas-expose-rest-api-from-node-js-application-leveraging-node-oracle-database-driver/</a:t>
            </a:r>
          </a:p>
          <a:p>
            <a:r>
              <a:rPr lang="en-US" dirty="0" smtClean="0"/>
              <a:t>https://oraclejetsample-lucasjellema.apaas.em2.oraclecloud.com/?root=hrm</a:t>
            </a:r>
          </a:p>
          <a:p>
            <a:r>
              <a:rPr lang="en-US" dirty="0" smtClean="0"/>
              <a:t>https://data-api-lucasjellema.apaas.em2.oraclecloud.com/departments</a:t>
            </a:r>
          </a:p>
          <a:p>
            <a:r>
              <a:rPr lang="en-US" dirty="0" smtClean="0"/>
              <a:t>https://artist-enricher-api-lucasjellema.apaas.em2.oraclecloud.com/artists/get?artist=meat+loaf</a:t>
            </a:r>
          </a:p>
          <a:p>
            <a:endParaRPr lang="nl-NL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70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On </a:t>
            </a:r>
            <a:r>
              <a:rPr lang="nl-NL" dirty="0" err="1" smtClean="0"/>
              <a:t>websockets</a:t>
            </a:r>
            <a:r>
              <a:rPr lang="nl-NL" dirty="0" smtClean="0"/>
              <a:t>:</a:t>
            </a:r>
            <a:r>
              <a:rPr lang="nl-NL" baseline="0" dirty="0" smtClean="0"/>
              <a:t> https://devcenter.heroku.com/articles/node-websockets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3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smtClean="0"/>
              <a:t>stackoverflow.com/research/developer-survey-2015#tech</a:t>
            </a:r>
          </a:p>
          <a:p>
            <a:endParaRPr lang="nl-NL" dirty="0" smtClean="0"/>
          </a:p>
          <a:p>
            <a:r>
              <a:rPr lang="en-US" dirty="0" smtClean="0"/>
              <a:t>https://insights.stackoverflow.com/survey/2016#technology</a:t>
            </a:r>
          </a:p>
          <a:p>
            <a:endParaRPr lang="nl-NL" dirty="0" smtClean="0"/>
          </a:p>
          <a:p>
            <a:r>
              <a:rPr lang="en-US" dirty="0" smtClean="0"/>
              <a:t>http://pypl.github.io/PYPL.html</a:t>
            </a:r>
          </a:p>
          <a:p>
            <a:endParaRPr lang="nl-NL" dirty="0" smtClean="0"/>
          </a:p>
          <a:p>
            <a:r>
              <a:rPr lang="en-US" dirty="0" smtClean="0"/>
              <a:t>https://www.tiobe.com/tiobe-index/</a:t>
            </a:r>
          </a:p>
          <a:p>
            <a:endParaRPr lang="nl-NL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2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See: http://khan.io/2015/02/25/the-event-loop-and-non-blocking-io-in-node-js/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37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93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https://bsdmag.org/nodejsinbusiness/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3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93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https://technology.amis.nl/2016/02/07/deploying-an-oracle-jet-application-to-application-container-cloud-and-running-on-node-js/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64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https://technology.amis.nl/2016/02/07/deploying-an-oracle-jet-application-to-application-container-cloud-and-running-on-node-js/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64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https://github.com/caolan/async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1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22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0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5" r:id="rId61"/>
    <p:sldLayoutId id="2147483886" r:id="rId62"/>
    <p:sldLayoutId id="2147483887" r:id="rId63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lucasjellema/nodejs-introduction-workshop-may2017" TargetMode="Externa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data-api-lucasjellema.apaas.em2.oraclecloud.com/departments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oraclejetsample-lucasjellema.apaas.em2.oraclecloud.com/?root=hrm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53.png"/><Relationship Id="rId10" Type="http://schemas.openxmlformats.org/officeDocument/2006/relationships/image" Target="../media/image16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data-api-lucasjellema.apaas.em2.oraclecloud.com/departments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5.png"/><Relationship Id="rId5" Type="http://schemas.openxmlformats.org/officeDocument/2006/relationships/image" Target="../media/image50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4.gi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ache_License" TargetMode="External"/><Relationship Id="rId2" Type="http://schemas.openxmlformats.org/officeDocument/2006/relationships/hyperlink" Target="https://en.wikipedia.org/wiki/GNU_Affero_General_Public_License" TargetMode="External"/><Relationship Id="rId1" Type="http://schemas.openxmlformats.org/officeDocument/2006/relationships/slideLayout" Target="../slideLayouts/slideLayout2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8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5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mlab.com/" TargetMode="External"/><Relationship Id="rId2" Type="http://schemas.openxmlformats.org/officeDocument/2006/relationships/hyperlink" Target="https://hub.docker.com/r/_/mongo/" TargetMode="Externa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loud.mongodb.com/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cle/node-oracled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8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hyperlink" Target="mailto:pom.bleeksma@amis.nl" TargetMode="External"/><Relationship Id="rId7" Type="http://schemas.openxmlformats.org/officeDocument/2006/relationships/image" Target="../media/image92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9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830641" y="4397983"/>
            <a:ext cx="9185819" cy="3508573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nl-NL" sz="6600" dirty="0" err="1" smtClean="0">
                <a:solidFill>
                  <a:srgbClr val="FF0000"/>
                </a:solidFill>
              </a:rPr>
              <a:t>Introducing</a:t>
            </a:r>
            <a:r>
              <a:rPr lang="nl-NL" sz="6600" dirty="0" smtClean="0">
                <a:solidFill>
                  <a:srgbClr val="FF0000"/>
                </a:solidFill>
              </a:rPr>
              <a:t> Node</a:t>
            </a:r>
            <a:endParaRPr lang="nl-NL" sz="6600" dirty="0">
              <a:solidFill>
                <a:srgbClr val="FF0000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15941" y="8291475"/>
            <a:ext cx="14955977" cy="2707095"/>
          </a:xfrm>
          <a:prstGeom prst="rect">
            <a:avLst/>
          </a:prstGeom>
        </p:spPr>
        <p:txBody>
          <a:bodyPr lIns="91422" tIns="45712" rIns="91422" bIns="45712"/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Lucas Jellema</a:t>
            </a:r>
          </a:p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15th May 2017, </a:t>
            </a:r>
            <a:r>
              <a:rPr lang="nl-NL" b="1" dirty="0" err="1" smtClean="0">
                <a:solidFill>
                  <a:schemeClr val="accent6">
                    <a:lumMod val="50000"/>
                  </a:schemeClr>
                </a:solidFill>
              </a:rPr>
              <a:t>Fontys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 Hogeschool, Eindhoven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" y="169181"/>
            <a:ext cx="4787859" cy="1508674"/>
          </a:xfrm>
          <a:prstGeom prst="rect">
            <a:avLst/>
          </a:prstGeom>
        </p:spPr>
      </p:pic>
      <p:pic>
        <p:nvPicPr>
          <p:cNvPr id="1026" name="Picture 2" descr="Image result for fontys hogeschoo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120" y="123460"/>
            <a:ext cx="6501733" cy="37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60" y="5367536"/>
            <a:ext cx="6096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3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Node.js is like a JS-DK – </a:t>
            </a:r>
            <a:r>
              <a:rPr lang="nl-NL" dirty="0" err="1" smtClean="0"/>
              <a:t>JavaScript</a:t>
            </a:r>
            <a:r>
              <a:rPr lang="nl-NL" dirty="0" smtClean="0"/>
              <a:t> Virtual Machine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2290" name="Picture 2" descr="node.js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72" y="3783564"/>
            <a:ext cx="14124998" cy="518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011621" y="3884803"/>
            <a:ext cx="5904759" cy="393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be 4"/>
          <p:cNvSpPr/>
          <p:nvPr/>
        </p:nvSpPr>
        <p:spPr>
          <a:xfrm>
            <a:off x="5665973" y="2353580"/>
            <a:ext cx="2321395" cy="1228937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Custom</a:t>
            </a:r>
            <a:r>
              <a:rPr lang="nl-NL" dirty="0"/>
              <a:t> Node.js app</a:t>
            </a: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8397026" y="2009281"/>
            <a:ext cx="2321395" cy="1228937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Custom</a:t>
            </a:r>
            <a:r>
              <a:rPr lang="nl-NL" dirty="0"/>
              <a:t> Node.js app</a:t>
            </a:r>
            <a:endParaRPr lang="en-US" dirty="0"/>
          </a:p>
        </p:txBody>
      </p:sp>
      <p:sp>
        <p:nvSpPr>
          <p:cNvPr id="8" name="Cube 7"/>
          <p:cNvSpPr/>
          <p:nvPr/>
        </p:nvSpPr>
        <p:spPr>
          <a:xfrm>
            <a:off x="10854974" y="2660815"/>
            <a:ext cx="1638632" cy="977193"/>
          </a:xfrm>
          <a:prstGeom prst="cub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1900" dirty="0" err="1"/>
              <a:t>Custom</a:t>
            </a:r>
            <a:r>
              <a:rPr lang="nl-NL" sz="1900" dirty="0"/>
              <a:t> Node.js app</a:t>
            </a:r>
            <a:endParaRPr lang="en-US" sz="1900" dirty="0"/>
          </a:p>
        </p:txBody>
      </p:sp>
      <p:sp>
        <p:nvSpPr>
          <p:cNvPr id="6" name="Down Arrow 5"/>
          <p:cNvSpPr/>
          <p:nvPr/>
        </p:nvSpPr>
        <p:spPr>
          <a:xfrm>
            <a:off x="6485289" y="8461199"/>
            <a:ext cx="341382" cy="24188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46657" y="8461198"/>
            <a:ext cx="2159317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>
                <a:latin typeface="BatangChe" panose="02030609000101010101" pitchFamily="49" charset="-127"/>
                <a:ea typeface="BatangChe" panose="02030609000101010101" pitchFamily="49" charset="-127"/>
              </a:rPr>
              <a:t>m</a:t>
            </a:r>
            <a:r>
              <a:rPr lang="nl-NL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achine code</a:t>
            </a:r>
            <a:endParaRPr lang="en-US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pic>
        <p:nvPicPr>
          <p:cNvPr id="12294" name="Picture 6" descr="http://archetypeglobal.com/blog/wp-content/uploads/2013/01/platform-logo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04" y="8727904"/>
            <a:ext cx="3430232" cy="106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388709" y="4774388"/>
            <a:ext cx="12016635" cy="5018158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3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Brief </a:t>
            </a:r>
            <a:r>
              <a:rPr lang="nl-NL" dirty="0" err="1" smtClean="0"/>
              <a:t>History</a:t>
            </a:r>
            <a:r>
              <a:rPr lang="nl-NL" dirty="0" smtClean="0"/>
              <a:t> of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094741" y="1765301"/>
            <a:ext cx="14206219" cy="5727700"/>
          </a:xfrm>
        </p:spPr>
        <p:txBody>
          <a:bodyPr>
            <a:noAutofit/>
          </a:bodyPr>
          <a:lstStyle/>
          <a:p>
            <a:r>
              <a:rPr lang="nl-NL" dirty="0" smtClean="0"/>
              <a:t>2009 – </a:t>
            </a:r>
            <a:r>
              <a:rPr lang="nl-NL" dirty="0" err="1" smtClean="0"/>
              <a:t>unveiled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en-US" dirty="0"/>
              <a:t>Ryan </a:t>
            </a:r>
            <a:r>
              <a:rPr lang="en-US" dirty="0" smtClean="0"/>
              <a:t>Dahl, written on Linux, leveraging Google V8</a:t>
            </a:r>
          </a:p>
          <a:p>
            <a:r>
              <a:rPr lang="nl-NL" dirty="0" smtClean="0"/>
              <a:t>2010</a:t>
            </a:r>
          </a:p>
          <a:p>
            <a:pPr lvl="1"/>
            <a:r>
              <a:rPr lang="nl-NL" sz="3200" dirty="0" err="1" smtClean="0"/>
              <a:t>Initial</a:t>
            </a:r>
            <a:r>
              <a:rPr lang="nl-NL" sz="3200" dirty="0" smtClean="0"/>
              <a:t> release of </a:t>
            </a:r>
            <a:r>
              <a:rPr lang="nl-NL" sz="3200" i="1" dirty="0" err="1" smtClean="0"/>
              <a:t>express</a:t>
            </a:r>
            <a:r>
              <a:rPr lang="nl-NL" sz="3200" dirty="0" smtClean="0"/>
              <a:t> – </a:t>
            </a:r>
            <a:r>
              <a:rPr lang="nl-NL" sz="3200" dirty="0" err="1" smtClean="0"/>
              <a:t>the</a:t>
            </a:r>
            <a:r>
              <a:rPr lang="nl-NL" sz="3200" dirty="0" smtClean="0"/>
              <a:t> default </a:t>
            </a:r>
            <a:r>
              <a:rPr lang="en-US" sz="3200" dirty="0"/>
              <a:t>web application server </a:t>
            </a:r>
            <a:r>
              <a:rPr lang="en-US" sz="3200" dirty="0" smtClean="0"/>
              <a:t>framework</a:t>
            </a:r>
            <a:endParaRPr lang="nl-NL" sz="3200" dirty="0" smtClean="0"/>
          </a:p>
          <a:p>
            <a:r>
              <a:rPr lang="nl-NL" dirty="0" smtClean="0"/>
              <a:t>2011</a:t>
            </a:r>
          </a:p>
          <a:p>
            <a:pPr lvl="1"/>
            <a:r>
              <a:rPr lang="nl-NL" sz="3200" dirty="0" smtClean="0"/>
              <a:t>package manager </a:t>
            </a:r>
            <a:r>
              <a:rPr lang="nl-NL" sz="3200" i="1" dirty="0" err="1" smtClean="0"/>
              <a:t>npm</a:t>
            </a:r>
            <a:r>
              <a:rPr lang="nl-NL" sz="3200" dirty="0" smtClean="0"/>
              <a:t> </a:t>
            </a:r>
            <a:r>
              <a:rPr lang="nl-NL" sz="3200" dirty="0" err="1" smtClean="0"/>
              <a:t>introduced</a:t>
            </a:r>
            <a:r>
              <a:rPr lang="nl-NL" sz="3200" dirty="0" smtClean="0"/>
              <a:t> – </a:t>
            </a:r>
            <a:r>
              <a:rPr lang="nl-NL" sz="3200" dirty="0" err="1" smtClean="0"/>
              <a:t>to</a:t>
            </a:r>
            <a:r>
              <a:rPr lang="nl-NL" sz="3200" dirty="0" smtClean="0"/>
              <a:t> </a:t>
            </a:r>
            <a:r>
              <a:rPr lang="en-US" sz="3200" dirty="0" smtClean="0"/>
              <a:t>publish </a:t>
            </a:r>
            <a:r>
              <a:rPr lang="en-US" sz="3200" dirty="0"/>
              <a:t>and share open-source Node.js libraries and </a:t>
            </a:r>
            <a:r>
              <a:rPr lang="en-US" sz="3200" dirty="0" smtClean="0"/>
              <a:t>simplify </a:t>
            </a:r>
            <a:r>
              <a:rPr lang="en-US" sz="3200" dirty="0"/>
              <a:t>installation, updating and uninstallation of libraries</a:t>
            </a:r>
            <a:r>
              <a:rPr lang="nl-NL" sz="3200" dirty="0" smtClean="0"/>
              <a:t> </a:t>
            </a:r>
          </a:p>
          <a:p>
            <a:pPr lvl="1"/>
            <a:r>
              <a:rPr lang="nl-NL" sz="3200" dirty="0" smtClean="0"/>
              <a:t>Native Windows </a:t>
            </a:r>
            <a:r>
              <a:rPr lang="nl-NL" sz="3200" dirty="0" err="1" smtClean="0"/>
              <a:t>implementation</a:t>
            </a:r>
            <a:r>
              <a:rPr lang="nl-NL" sz="3200" dirty="0" smtClean="0"/>
              <a:t> of Node.js </a:t>
            </a:r>
            <a:r>
              <a:rPr lang="nl-NL" sz="3200" dirty="0" err="1" smtClean="0"/>
              <a:t>released</a:t>
            </a:r>
            <a:endParaRPr lang="nl-NL" sz="3200" dirty="0" smtClean="0"/>
          </a:p>
          <a:p>
            <a:r>
              <a:rPr lang="nl-NL" dirty="0" smtClean="0"/>
              <a:t>2011-2015 </a:t>
            </a:r>
            <a:r>
              <a:rPr lang="nl-NL" dirty="0" err="1" smtClean="0"/>
              <a:t>Many</a:t>
            </a:r>
            <a:r>
              <a:rPr lang="nl-NL" dirty="0" smtClean="0"/>
              <a:t> Cloud Platforms </a:t>
            </a:r>
            <a:r>
              <a:rPr lang="nl-NL" dirty="0" err="1" smtClean="0"/>
              <a:t>supporting</a:t>
            </a:r>
            <a:r>
              <a:rPr lang="nl-NL" dirty="0" smtClean="0"/>
              <a:t> Node.js</a:t>
            </a:r>
          </a:p>
          <a:p>
            <a:pPr lvl="1"/>
            <a:r>
              <a:rPr lang="nl-NL" sz="3200" dirty="0" err="1"/>
              <a:t>Heroku</a:t>
            </a:r>
            <a:r>
              <a:rPr lang="nl-NL" sz="3200" dirty="0"/>
              <a:t>, </a:t>
            </a:r>
            <a:r>
              <a:rPr lang="nl-NL" sz="3200" dirty="0" err="1"/>
              <a:t>Joyent</a:t>
            </a:r>
            <a:r>
              <a:rPr lang="nl-NL" sz="3200" dirty="0"/>
              <a:t>, Cloud </a:t>
            </a:r>
            <a:r>
              <a:rPr lang="nl-NL" sz="3200" dirty="0" err="1"/>
              <a:t>Foundry</a:t>
            </a:r>
            <a:r>
              <a:rPr lang="nl-NL" sz="3200" dirty="0"/>
              <a:t>, </a:t>
            </a:r>
            <a:r>
              <a:rPr lang="nl-NL" sz="3200" dirty="0" err="1"/>
              <a:t>Nodester</a:t>
            </a:r>
            <a:r>
              <a:rPr lang="nl-NL" sz="3200" dirty="0"/>
              <a:t>, </a:t>
            </a:r>
            <a:r>
              <a:rPr lang="nl-NL" sz="3200" dirty="0" err="1"/>
              <a:t>NodeJitsu</a:t>
            </a:r>
            <a:r>
              <a:rPr lang="nl-NL" sz="3200" dirty="0"/>
              <a:t>, Microsoft </a:t>
            </a:r>
            <a:r>
              <a:rPr lang="nl-NL" sz="3200" dirty="0" err="1" smtClean="0"/>
              <a:t>Azure</a:t>
            </a:r>
            <a:r>
              <a:rPr lang="nl-NL" sz="3200" dirty="0" smtClean="0"/>
              <a:t>, IBM </a:t>
            </a:r>
            <a:r>
              <a:rPr lang="nl-NL" sz="3200" dirty="0" err="1" smtClean="0"/>
              <a:t>BlueMix</a:t>
            </a:r>
            <a:r>
              <a:rPr lang="nl-NL" sz="3200" dirty="0" smtClean="0"/>
              <a:t>, Google </a:t>
            </a:r>
            <a:r>
              <a:rPr lang="nl-NL" sz="3200" dirty="0" err="1" smtClean="0"/>
              <a:t>AppEngine</a:t>
            </a:r>
            <a:r>
              <a:rPr lang="nl-NL" sz="3200" dirty="0" smtClean="0"/>
              <a:t>, AWS, …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0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86" y="780346"/>
            <a:ext cx="9664054" cy="883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1"/>
          <a:stretch/>
        </p:blipFill>
        <p:spPr bwMode="auto">
          <a:xfrm>
            <a:off x="340419" y="3750275"/>
            <a:ext cx="11244078" cy="3930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77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474" y="4709491"/>
            <a:ext cx="9190941" cy="5007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4" y="370700"/>
            <a:ext cx="8137281" cy="7879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67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Brief </a:t>
            </a:r>
            <a:r>
              <a:rPr lang="nl-NL" dirty="0" err="1" smtClean="0"/>
              <a:t>History</a:t>
            </a:r>
            <a:r>
              <a:rPr lang="nl-NL" dirty="0" smtClean="0"/>
              <a:t> of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094741" y="1765301"/>
            <a:ext cx="14206219" cy="5727700"/>
          </a:xfrm>
        </p:spPr>
        <p:txBody>
          <a:bodyPr>
            <a:noAutofit/>
          </a:bodyPr>
          <a:lstStyle/>
          <a:p>
            <a:r>
              <a:rPr lang="nl-NL" dirty="0" smtClean="0"/>
              <a:t>2015</a:t>
            </a:r>
            <a:endParaRPr lang="nl-NL" dirty="0" smtClean="0"/>
          </a:p>
          <a:p>
            <a:pPr lvl="1"/>
            <a:r>
              <a:rPr lang="nl-NL" sz="3200" dirty="0" err="1" smtClean="0"/>
              <a:t>Various</a:t>
            </a:r>
            <a:r>
              <a:rPr lang="nl-NL" sz="3200" dirty="0" smtClean="0"/>
              <a:t> </a:t>
            </a:r>
            <a:r>
              <a:rPr lang="nl-NL" sz="3200" dirty="0" err="1" smtClean="0"/>
              <a:t>forks</a:t>
            </a:r>
            <a:r>
              <a:rPr lang="nl-NL" sz="3200" dirty="0" smtClean="0"/>
              <a:t> </a:t>
            </a:r>
            <a:r>
              <a:rPr lang="nl-NL" sz="3200" dirty="0" err="1" smtClean="0"/>
              <a:t>brought</a:t>
            </a:r>
            <a:r>
              <a:rPr lang="nl-NL" sz="3200" dirty="0" smtClean="0"/>
              <a:t> back </a:t>
            </a:r>
            <a:r>
              <a:rPr lang="nl-NL" sz="3200" dirty="0" err="1" smtClean="0"/>
              <a:t>together</a:t>
            </a:r>
            <a:r>
              <a:rPr lang="nl-NL" sz="3200" dirty="0" smtClean="0"/>
              <a:t>: Node v4.0 </a:t>
            </a:r>
            <a:r>
              <a:rPr lang="nl-NL" sz="3200" dirty="0" err="1" smtClean="0"/>
              <a:t>including</a:t>
            </a:r>
            <a:r>
              <a:rPr lang="nl-NL" sz="3200" dirty="0" smtClean="0"/>
              <a:t> V8 </a:t>
            </a:r>
            <a:r>
              <a:rPr lang="nl-NL" sz="3200" dirty="0" err="1" smtClean="0"/>
              <a:t>with</a:t>
            </a:r>
            <a:r>
              <a:rPr lang="nl-NL" sz="3200" dirty="0" smtClean="0"/>
              <a:t> ES6 features</a:t>
            </a:r>
          </a:p>
          <a:p>
            <a:pPr lvl="1"/>
            <a:r>
              <a:rPr lang="nl-NL" sz="3200" dirty="0" smtClean="0"/>
              <a:t>Open Source </a:t>
            </a:r>
            <a:r>
              <a:rPr lang="nl-NL" sz="3200" dirty="0" err="1" smtClean="0"/>
              <a:t>under</a:t>
            </a:r>
            <a:r>
              <a:rPr lang="nl-NL" sz="3200" dirty="0" smtClean="0"/>
              <a:t> Governance </a:t>
            </a:r>
            <a:r>
              <a:rPr lang="nl-NL" sz="3200" dirty="0" err="1" smtClean="0"/>
              <a:t>by</a:t>
            </a:r>
            <a:r>
              <a:rPr lang="nl-NL" sz="3200" dirty="0" smtClean="0"/>
              <a:t> </a:t>
            </a:r>
            <a:r>
              <a:rPr lang="en-US" sz="3200" dirty="0" smtClean="0"/>
              <a:t>the </a:t>
            </a:r>
            <a:r>
              <a:rPr lang="en-US" sz="3200" dirty="0"/>
              <a:t>Node.js </a:t>
            </a:r>
            <a:r>
              <a:rPr lang="en-US" sz="3200" dirty="0" smtClean="0"/>
              <a:t>Foundation under Linux Foundation</a:t>
            </a:r>
            <a:endParaRPr lang="nl-NL" sz="3200" dirty="0" smtClean="0"/>
          </a:p>
          <a:p>
            <a:pPr lvl="1"/>
            <a:r>
              <a:rPr lang="nl-NL" sz="3200" dirty="0" smtClean="0"/>
              <a:t>Support for ARM processors</a:t>
            </a:r>
          </a:p>
          <a:p>
            <a:pPr lvl="1"/>
            <a:r>
              <a:rPr lang="nl-NL" sz="3200" dirty="0" smtClean="0"/>
              <a:t>Oracle releases node-</a:t>
            </a:r>
            <a:r>
              <a:rPr lang="nl-NL" sz="3200" dirty="0" err="1" smtClean="0"/>
              <a:t>oracledb</a:t>
            </a:r>
            <a:r>
              <a:rPr lang="nl-NL" sz="3200" dirty="0" smtClean="0"/>
              <a:t> Database Driver for Node.js</a:t>
            </a:r>
          </a:p>
          <a:p>
            <a:r>
              <a:rPr lang="nl-NL" dirty="0" smtClean="0"/>
              <a:t>2016/2017</a:t>
            </a:r>
          </a:p>
          <a:p>
            <a:pPr lvl="1"/>
            <a:r>
              <a:rPr lang="nl-NL" b="1" dirty="0" smtClean="0"/>
              <a:t>Node</a:t>
            </a:r>
            <a:r>
              <a:rPr lang="nl-NL" dirty="0" smtClean="0"/>
              <a:t> is </a:t>
            </a:r>
            <a:r>
              <a:rPr lang="nl-NL" dirty="0" err="1" smtClean="0"/>
              <a:t>gradually</a:t>
            </a:r>
            <a:r>
              <a:rPr lang="nl-NL" dirty="0" smtClean="0"/>
              <a:t> </a:t>
            </a:r>
            <a:r>
              <a:rPr lang="nl-NL" dirty="0" err="1" smtClean="0"/>
              <a:t>becoming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new </a:t>
            </a:r>
            <a:r>
              <a:rPr lang="nl-NL" dirty="0" err="1" smtClean="0"/>
              <a:t>denominator</a:t>
            </a:r>
            <a:r>
              <a:rPr lang="nl-NL" dirty="0" smtClean="0"/>
              <a:t> (</a:t>
            </a:r>
            <a:r>
              <a:rPr lang="nl-NL" dirty="0" err="1" smtClean="0"/>
              <a:t>taking</a:t>
            </a:r>
            <a:r>
              <a:rPr lang="nl-NL" dirty="0" smtClean="0"/>
              <a:t> over </a:t>
            </a:r>
            <a:r>
              <a:rPr lang="nl-NL" dirty="0" err="1" smtClean="0"/>
              <a:t>from</a:t>
            </a:r>
            <a:r>
              <a:rPr lang="nl-NL" dirty="0" smtClean="0"/>
              <a:t> Node.JS)</a:t>
            </a:r>
            <a:endParaRPr lang="nl-NL" dirty="0" smtClean="0"/>
          </a:p>
          <a:p>
            <a:pPr lvl="1"/>
            <a:r>
              <a:rPr lang="nl-NL" sz="3200" dirty="0" smtClean="0"/>
              <a:t>Major steps in </a:t>
            </a:r>
            <a:r>
              <a:rPr lang="nl-NL" sz="3200" dirty="0" err="1" smtClean="0"/>
              <a:t>JavaScript</a:t>
            </a:r>
            <a:r>
              <a:rPr lang="nl-NL" sz="3200" dirty="0" smtClean="0"/>
              <a:t> (ES6)</a:t>
            </a:r>
          </a:p>
          <a:p>
            <a:pPr lvl="1"/>
            <a:r>
              <a:rPr lang="nl-NL" sz="3200" dirty="0" smtClean="0"/>
              <a:t>More Tool support for Node</a:t>
            </a:r>
          </a:p>
          <a:p>
            <a:pPr lvl="1"/>
            <a:r>
              <a:rPr lang="nl-NL" sz="3200" dirty="0" smtClean="0"/>
              <a:t>Node </a:t>
            </a:r>
            <a:r>
              <a:rPr lang="nl-NL" sz="3200" dirty="0" err="1" smtClean="0"/>
              <a:t>one</a:t>
            </a:r>
            <a:r>
              <a:rPr lang="nl-NL" sz="3200" dirty="0" smtClean="0"/>
              <a:t> of </a:t>
            </a:r>
            <a:r>
              <a:rPr lang="nl-NL" sz="3200" dirty="0" err="1" smtClean="0"/>
              <a:t>primary</a:t>
            </a:r>
            <a:r>
              <a:rPr lang="nl-NL" sz="3200" dirty="0" smtClean="0"/>
              <a:t> </a:t>
            </a:r>
            <a:r>
              <a:rPr lang="nl-NL" sz="3200" dirty="0" err="1" smtClean="0"/>
              <a:t>technologies</a:t>
            </a:r>
            <a:r>
              <a:rPr lang="nl-NL" sz="3200" dirty="0" smtClean="0"/>
              <a:t> for </a:t>
            </a:r>
            <a:r>
              <a:rPr lang="nl-NL" sz="3200" dirty="0" err="1" smtClean="0"/>
              <a:t>Serverless</a:t>
            </a:r>
            <a:r>
              <a:rPr lang="nl-NL" sz="3200" dirty="0" smtClean="0"/>
              <a:t> Computing (e.g. AWS </a:t>
            </a:r>
            <a:r>
              <a:rPr lang="nl-NL" sz="3200" dirty="0" err="1" smtClean="0"/>
              <a:t>Lambda</a:t>
            </a:r>
            <a:r>
              <a:rPr lang="nl-NL" sz="3200" dirty="0" smtClean="0"/>
              <a:t>) as well as for microservices</a:t>
            </a:r>
          </a:p>
          <a:p>
            <a:pPr lvl="1"/>
            <a:r>
              <a:rPr lang="nl-NL" sz="3200" dirty="0" smtClean="0"/>
              <a:t>Rapid </a:t>
            </a:r>
            <a:r>
              <a:rPr lang="nl-NL" sz="3200" dirty="0" err="1" smtClean="0"/>
              <a:t>evolution</a:t>
            </a:r>
            <a:r>
              <a:rPr lang="nl-NL" sz="3200" dirty="0" smtClean="0"/>
              <a:t> of Node releases</a:t>
            </a:r>
          </a:p>
          <a:p>
            <a:pPr lvl="2"/>
            <a:r>
              <a:rPr lang="nl-NL" sz="2900" dirty="0" err="1" smtClean="0"/>
              <a:t>Current</a:t>
            </a:r>
            <a:r>
              <a:rPr lang="nl-NL" sz="2900" dirty="0" smtClean="0"/>
              <a:t> </a:t>
            </a:r>
            <a:r>
              <a:rPr lang="nl-NL" sz="2900" dirty="0" smtClean="0"/>
              <a:t>release: </a:t>
            </a:r>
            <a:r>
              <a:rPr lang="nl-NL" sz="2900" dirty="0" smtClean="0"/>
              <a:t>6.10.3 (LTS) </a:t>
            </a:r>
            <a:r>
              <a:rPr lang="nl-NL" sz="2900" dirty="0" err="1" smtClean="0"/>
              <a:t>and</a:t>
            </a:r>
            <a:r>
              <a:rPr lang="nl-NL" sz="2900" dirty="0" smtClean="0"/>
              <a:t> 7.4.0 (</a:t>
            </a:r>
            <a:r>
              <a:rPr lang="nl-NL" sz="2900" dirty="0" err="1" smtClean="0"/>
              <a:t>Current</a:t>
            </a:r>
            <a:r>
              <a:rPr lang="nl-NL" sz="2900" dirty="0" smtClean="0"/>
              <a:t>)</a:t>
            </a:r>
          </a:p>
          <a:p>
            <a:pPr lvl="1"/>
            <a:endParaRPr lang="nl-NL" sz="3200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4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3" y="2623750"/>
            <a:ext cx="14474584" cy="16385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2623750"/>
            <a:ext cx="5519211" cy="1264326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// my first Node.js program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console.log("Hello World!");</a:t>
            </a:r>
          </a:p>
        </p:txBody>
      </p:sp>
      <p:pic>
        <p:nvPicPr>
          <p:cNvPr id="1031" name="Picture 7" descr="C:\Users\lucas_j\AppData\Local\Temp\SNAGHTML2d21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5" y="4876800"/>
            <a:ext cx="5593075" cy="9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21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using</a:t>
            </a:r>
            <a:r>
              <a:rPr lang="nl-NL" dirty="0" smtClean="0"/>
              <a:t> a </a:t>
            </a:r>
            <a:r>
              <a:rPr lang="nl-NL" dirty="0" err="1" smtClean="0"/>
              <a:t>function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3" y="2623750"/>
            <a:ext cx="14474584" cy="2253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5891108" cy="2002989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function greeting()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console.log("Hello World!");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greeting();</a:t>
            </a:r>
          </a:p>
        </p:txBody>
      </p:sp>
      <p:pic>
        <p:nvPicPr>
          <p:cNvPr id="2050" name="Picture 2" descr="C:\Users\lucas_j\AppData\Local\Temp\SNAGHTML2eca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5286445"/>
            <a:ext cx="7621774" cy="71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61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read</a:t>
            </a:r>
            <a:r>
              <a:rPr lang="nl-NL" dirty="0" smtClean="0"/>
              <a:t> </a:t>
            </a:r>
            <a:r>
              <a:rPr lang="nl-NL" dirty="0" err="1" smtClean="0"/>
              <a:t>commandline</a:t>
            </a:r>
            <a:r>
              <a:rPr lang="nl-NL" dirty="0" smtClean="0"/>
              <a:t> </a:t>
            </a:r>
            <a:r>
              <a:rPr lang="nl-NL" dirty="0" err="1" smtClean="0"/>
              <a:t>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0"/>
            <a:ext cx="15840110" cy="3174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16113216" cy="274165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function 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// assume command line: node hello-world-3.js </a:t>
            </a:r>
            <a:r>
              <a:rPr lang="en-US" dirty="0" err="1">
                <a:latin typeface="Lucida Console" panose="020B0609040504020204" pitchFamily="49" charset="0"/>
              </a:rPr>
              <a:t>someName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r>
              <a:rPr lang="en-US" dirty="0">
                <a:latin typeface="Lucida Console" panose="020B0609040504020204" pitchFamily="49" charset="0"/>
              </a:rPr>
              <a:t>greeting(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3074" name="Picture 2" descr="C:\Users\lucas_j\AppData\Local\Temp\SNAGHTML30fb4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6310559"/>
            <a:ext cx="8899215" cy="81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30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pass </a:t>
            </a:r>
            <a:r>
              <a:rPr lang="nl-NL" dirty="0" err="1" smtClean="0"/>
              <a:t>around</a:t>
            </a:r>
            <a:r>
              <a:rPr lang="nl-NL" dirty="0" smtClean="0"/>
              <a:t> a 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reference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0"/>
            <a:ext cx="15840110" cy="3174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16113216" cy="274165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g = function </a:t>
            </a:r>
            <a:r>
              <a:rPr lang="en-US" dirty="0" smtClean="0">
                <a:latin typeface="Lucida Console" panose="020B0609040504020204" pitchFamily="49" charset="0"/>
              </a:rPr>
              <a:t>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g(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4098" name="Picture 2" descr="C:\Users\lucas_j\AppData\Local\Temp\SNAGHTML32a7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3" y="6310559"/>
            <a:ext cx="8419617" cy="81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29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have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[a </a:t>
            </a:r>
            <a:r>
              <a:rPr lang="nl-NL" dirty="0" err="1" smtClean="0"/>
              <a:t>reference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] </a:t>
            </a:r>
            <a:r>
              <a:rPr lang="nl-NL" dirty="0" err="1" smtClean="0"/>
              <a:t>another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0"/>
            <a:ext cx="15840110" cy="4915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16113216" cy="421898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b="1" dirty="0">
                <a:latin typeface="Lucida Console" panose="020B0609040504020204" pitchFamily="49" charset="0"/>
              </a:rPr>
              <a:t>g</a:t>
            </a:r>
            <a:r>
              <a:rPr lang="en-US" dirty="0">
                <a:latin typeface="Lucida Console" panose="020B0609040504020204" pitchFamily="49" charset="0"/>
              </a:rPr>
              <a:t> = function </a:t>
            </a:r>
            <a:r>
              <a:rPr lang="en-US" dirty="0" smtClean="0">
                <a:latin typeface="Lucida Console" panose="020B0609040504020204" pitchFamily="49" charset="0"/>
              </a:rPr>
              <a:t>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function reception( </a:t>
            </a:r>
            <a:r>
              <a:rPr lang="en-US" b="1" dirty="0" err="1">
                <a:latin typeface="Lucida Console" panose="020B0609040504020204" pitchFamily="49" charset="0"/>
              </a:rPr>
              <a:t>greetFunction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greetFunction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 smtClean="0">
                <a:latin typeface="Lucida Console" panose="020B0609040504020204" pitchFamily="49" charset="0"/>
              </a:rPr>
              <a:t>); // execute the passed in function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} 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reception(</a:t>
            </a:r>
            <a:r>
              <a:rPr lang="en-US" b="1" dirty="0">
                <a:latin typeface="Lucida Console" panose="020B0609040504020204" pitchFamily="49" charset="0"/>
              </a:rPr>
              <a:t>g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5122" name="Picture 2" descr="C:\Users\lucas_j\AppData\Local\Temp\SNAGHTML34e87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949141"/>
            <a:ext cx="6093269" cy="81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44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Introduction</a:t>
            </a:r>
            <a:r>
              <a:rPr lang="nl-NL" dirty="0" smtClean="0"/>
              <a:t> of Node </a:t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fka</a:t>
            </a:r>
            <a:r>
              <a:rPr lang="nl-NL" dirty="0" smtClean="0"/>
              <a:t> Node.JS)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Server side </a:t>
            </a:r>
            <a:r>
              <a:rPr lang="nl-NL" dirty="0" err="1" smtClean="0"/>
              <a:t>JavaScript</a:t>
            </a:r>
            <a:r>
              <a:rPr lang="nl-NL" dirty="0" smtClean="0"/>
              <a:t> – </a:t>
            </a:r>
            <a:r>
              <a:rPr lang="nl-NL" dirty="0" err="1" smtClean="0"/>
              <a:t>hello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!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nl-NL" dirty="0" smtClean="0"/>
              <a:t>The node </a:t>
            </a:r>
            <a:r>
              <a:rPr lang="nl-NL" dirty="0" err="1" smtClean="0"/>
              <a:t>ecosystem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HTTP </a:t>
            </a:r>
            <a:r>
              <a:rPr lang="nl-NL" dirty="0" err="1" smtClean="0"/>
              <a:t>Request</a:t>
            </a:r>
            <a:r>
              <a:rPr lang="nl-NL" dirty="0" smtClean="0"/>
              <a:t> Handling, Express &amp; </a:t>
            </a:r>
            <a:r>
              <a:rPr lang="nl-NL" dirty="0" err="1" smtClean="0"/>
              <a:t>outbound</a:t>
            </a:r>
            <a:r>
              <a:rPr lang="nl-NL" dirty="0" smtClean="0"/>
              <a:t> HTTP Calls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 dirty="0" smtClean="0"/>
              <a:t>Server push, </a:t>
            </a:r>
            <a:r>
              <a:rPr lang="nl-NL" dirty="0" err="1" smtClean="0"/>
              <a:t>emailing</a:t>
            </a:r>
            <a:r>
              <a:rPr lang="nl-NL" dirty="0" smtClean="0"/>
              <a:t>, </a:t>
            </a:r>
            <a:r>
              <a:rPr lang="nl-NL" dirty="0" err="1" smtClean="0"/>
              <a:t>promises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&amp; Oracle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nl-NL" dirty="0" smtClean="0"/>
              <a:t>More </a:t>
            </a:r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1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time outs – no state </a:t>
            </a:r>
            <a:r>
              <a:rPr lang="nl-NL" dirty="0" err="1" smtClean="0"/>
              <a:t>yet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1"/>
            <a:ext cx="15840110" cy="6200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730431"/>
            <a:ext cx="16113216" cy="597330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latin typeface="Lucida Console" panose="020B0609040504020204" pitchFamily="49" charset="0"/>
              </a:rPr>
              <a:t>// callback functions used with timeout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g = function (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console.log("Hello "+ 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 + "!");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r = function ( </a:t>
            </a:r>
            <a:r>
              <a:rPr lang="en-US" sz="2700" dirty="0" err="1">
                <a:latin typeface="Lucida Console" panose="020B0609040504020204" pitchFamily="49" charset="0"/>
              </a:rPr>
              <a:t>greetFunction</a:t>
            </a:r>
            <a:r>
              <a:rPr lang="en-US" sz="2700" dirty="0">
                <a:latin typeface="Lucida Console" panose="020B0609040504020204" pitchFamily="49" charset="0"/>
              </a:rPr>
              <a:t>, 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greetFunction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  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for (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=2;i&lt;</a:t>
            </a:r>
            <a:r>
              <a:rPr lang="en-US" sz="2700" dirty="0" err="1">
                <a:latin typeface="Lucida Console" panose="020B0609040504020204" pitchFamily="49" charset="0"/>
              </a:rPr>
              <a:t>process.argv.length;i</a:t>
            </a:r>
            <a:r>
              <a:rPr lang="en-US" sz="27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setTimeout</a:t>
            </a:r>
            <a:r>
              <a:rPr lang="en-US" sz="2700" dirty="0">
                <a:latin typeface="Lucida Console" panose="020B0609040504020204" pitchFamily="49" charset="0"/>
              </a:rPr>
              <a:t>( r(g, </a:t>
            </a:r>
            <a:r>
              <a:rPr lang="en-US" sz="2700" dirty="0" err="1">
                <a:latin typeface="Lucida Console" panose="020B0609040504020204" pitchFamily="49" charset="0"/>
              </a:rPr>
              <a:t>process.argv</a:t>
            </a:r>
            <a:r>
              <a:rPr lang="en-US" sz="2700" dirty="0">
                <a:latin typeface="Lucida Console" panose="020B0609040504020204" pitchFamily="49" charset="0"/>
              </a:rPr>
              <a:t>[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]),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*1500);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console.log('The Main Program Flow is Done!');</a:t>
            </a:r>
          </a:p>
        </p:txBody>
      </p:sp>
      <p:pic>
        <p:nvPicPr>
          <p:cNvPr id="6148" name="Picture 4" descr="C:\Users\lucas_j\AppData\Local\Temp\SNAGHTML3a55d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87"/>
          <a:stretch/>
        </p:blipFill>
        <p:spPr bwMode="auto">
          <a:xfrm>
            <a:off x="2033482" y="7027439"/>
            <a:ext cx="15102916" cy="1964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25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closures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state </a:t>
            </a:r>
            <a:r>
              <a:rPr lang="nl-NL" dirty="0" err="1" smtClean="0"/>
              <a:t>executed</a:t>
            </a:r>
            <a:r>
              <a:rPr lang="nl-NL" dirty="0" smtClean="0"/>
              <a:t> on time 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214103"/>
            <a:ext cx="15840110" cy="64650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290304"/>
            <a:ext cx="15430452" cy="6388805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g = function (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console.log("Hello "+ 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 + "!");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function </a:t>
            </a:r>
            <a:r>
              <a:rPr lang="en-US" sz="2700" dirty="0" err="1">
                <a:latin typeface="Lucida Console" panose="020B0609040504020204" pitchFamily="49" charset="0"/>
              </a:rPr>
              <a:t>getGreeter</a:t>
            </a:r>
            <a:r>
              <a:rPr lang="en-US" sz="2700" dirty="0">
                <a:latin typeface="Lucida Console" panose="020B0609040504020204" pitchFamily="49" charset="0"/>
              </a:rPr>
              <a:t> ( 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, </a:t>
            </a:r>
            <a:r>
              <a:rPr lang="en-US" sz="2700" dirty="0" err="1">
                <a:latin typeface="Lucida Console" panose="020B0609040504020204" pitchFamily="49" charset="0"/>
              </a:rPr>
              <a:t>greetFunction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toGreet</a:t>
            </a:r>
            <a:r>
              <a:rPr lang="en-US" sz="2700" dirty="0">
                <a:latin typeface="Lucida Console" panose="020B0609040504020204" pitchFamily="49" charset="0"/>
              </a:rPr>
              <a:t> = 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;  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console.log('I will greet '+ 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 + ' in a little while');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return </a:t>
            </a:r>
            <a:r>
              <a:rPr lang="en-US" sz="2700" b="1" dirty="0">
                <a:latin typeface="Lucida Console" panose="020B0609040504020204" pitchFamily="49" charset="0"/>
              </a:rPr>
              <a:t>function () {  </a:t>
            </a:r>
            <a:r>
              <a:rPr lang="en-US" sz="2700" b="1" dirty="0" err="1">
                <a:latin typeface="Lucida Console" panose="020B0609040504020204" pitchFamily="49" charset="0"/>
              </a:rPr>
              <a:t>greetFunction</a:t>
            </a:r>
            <a:r>
              <a:rPr lang="en-US" sz="2700" b="1" dirty="0">
                <a:latin typeface="Lucida Console" panose="020B0609040504020204" pitchFamily="49" charset="0"/>
              </a:rPr>
              <a:t>(</a:t>
            </a:r>
            <a:r>
              <a:rPr lang="en-US" sz="2700" b="1" dirty="0" err="1">
                <a:latin typeface="Lucida Console" panose="020B0609040504020204" pitchFamily="49" charset="0"/>
              </a:rPr>
              <a:t>toGreet</a:t>
            </a:r>
            <a:r>
              <a:rPr lang="en-US" sz="2700" b="1" dirty="0">
                <a:latin typeface="Lucida Console" panose="020B0609040504020204" pitchFamily="49" charset="0"/>
              </a:rPr>
              <a:t>)};  // the closure</a:t>
            </a:r>
            <a:r>
              <a:rPr lang="en-US" sz="2700" dirty="0">
                <a:latin typeface="Lucida Console" panose="020B0609040504020204" pitchFamily="49" charset="0"/>
              </a:rPr>
              <a:t/>
            </a:r>
            <a:br>
              <a:rPr lang="en-US" sz="2700" dirty="0">
                <a:latin typeface="Lucida Console" panose="020B0609040504020204" pitchFamily="49" charset="0"/>
              </a:rPr>
            </a:br>
            <a:r>
              <a:rPr lang="en-US" sz="2700" dirty="0">
                <a:latin typeface="Lucida Console" panose="020B0609040504020204" pitchFamily="49" charset="0"/>
              </a:rPr>
              <a:t>}  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for (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=2;i&lt;</a:t>
            </a:r>
            <a:r>
              <a:rPr lang="en-US" sz="2700" dirty="0" err="1">
                <a:latin typeface="Lucida Console" panose="020B0609040504020204" pitchFamily="49" charset="0"/>
              </a:rPr>
              <a:t>process.argv.length;i</a:t>
            </a:r>
            <a:r>
              <a:rPr lang="en-US" sz="27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setTimeout</a:t>
            </a:r>
            <a:r>
              <a:rPr lang="en-US" sz="2700" dirty="0">
                <a:latin typeface="Lucida Console" panose="020B0609040504020204" pitchFamily="49" charset="0"/>
              </a:rPr>
              <a:t>( </a:t>
            </a:r>
            <a:r>
              <a:rPr lang="en-US" sz="2700" b="1" dirty="0" err="1">
                <a:latin typeface="Lucida Console" panose="020B0609040504020204" pitchFamily="49" charset="0"/>
              </a:rPr>
              <a:t>getGreeter</a:t>
            </a:r>
            <a:r>
              <a:rPr lang="en-US" sz="2700" b="1" dirty="0">
                <a:latin typeface="Lucida Console" panose="020B0609040504020204" pitchFamily="49" charset="0"/>
              </a:rPr>
              <a:t>( </a:t>
            </a:r>
            <a:r>
              <a:rPr lang="en-US" sz="2700" b="1" dirty="0" err="1">
                <a:latin typeface="Lucida Console" panose="020B0609040504020204" pitchFamily="49" charset="0"/>
              </a:rPr>
              <a:t>process.argv</a:t>
            </a:r>
            <a:r>
              <a:rPr lang="en-US" sz="2700" b="1" dirty="0">
                <a:latin typeface="Lucida Console" panose="020B0609040504020204" pitchFamily="49" charset="0"/>
              </a:rPr>
              <a:t>[</a:t>
            </a:r>
            <a:r>
              <a:rPr lang="en-US" sz="2700" b="1" dirty="0" err="1">
                <a:latin typeface="Lucida Console" panose="020B0609040504020204" pitchFamily="49" charset="0"/>
              </a:rPr>
              <a:t>i</a:t>
            </a:r>
            <a:r>
              <a:rPr lang="en-US" sz="2700" b="1" dirty="0">
                <a:latin typeface="Lucida Console" panose="020B0609040504020204" pitchFamily="49" charset="0"/>
              </a:rPr>
              <a:t>], g)</a:t>
            </a:r>
            <a:r>
              <a:rPr lang="en-US" sz="2700" dirty="0">
                <a:latin typeface="Lucida Console" panose="020B0609040504020204" pitchFamily="49" charset="0"/>
              </a:rPr>
              <a:t>,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*1500);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console.log('The Main Program Flow is Done!');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1"/>
          <a:stretch/>
        </p:blipFill>
        <p:spPr bwMode="auto">
          <a:xfrm>
            <a:off x="5804371" y="6515383"/>
            <a:ext cx="11332027" cy="2613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80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smtClean="0"/>
              <a:t>Node programs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organized</a:t>
            </a:r>
            <a:r>
              <a:rPr lang="nl-NL" dirty="0" smtClean="0"/>
              <a:t> in modules</a:t>
            </a:r>
          </a:p>
          <a:p>
            <a:r>
              <a:rPr lang="nl-NL" dirty="0" smtClean="0"/>
              <a:t>A module is file </a:t>
            </a:r>
            <a:r>
              <a:rPr lang="nl-NL" dirty="0" err="1" smtClean="0"/>
              <a:t>that</a:t>
            </a:r>
            <a:r>
              <a:rPr lang="nl-NL" dirty="0" smtClean="0"/>
              <a:t> exports a scope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(public) </a:t>
            </a:r>
            <a:r>
              <a:rPr lang="nl-NL" dirty="0" err="1" smtClean="0"/>
              <a:t>functions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shared </a:t>
            </a:r>
            <a:r>
              <a:rPr lang="nl-NL" dirty="0" err="1" smtClean="0"/>
              <a:t>objects</a:t>
            </a:r>
            <a:endParaRPr lang="nl-NL" dirty="0" smtClean="0"/>
          </a:p>
          <a:p>
            <a:r>
              <a:rPr lang="nl-NL" dirty="0" smtClean="0"/>
              <a:t>Modules are ‘</a:t>
            </a:r>
            <a:r>
              <a:rPr lang="nl-NL" dirty="0" err="1" smtClean="0"/>
              <a:t>imported</a:t>
            </a:r>
            <a:r>
              <a:rPr lang="nl-NL" dirty="0" smtClean="0"/>
              <a:t>’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i="1" dirty="0" err="1" smtClean="0"/>
              <a:t>require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endParaRPr lang="nl-NL" dirty="0" smtClean="0"/>
          </a:p>
          <a:p>
            <a:pPr lvl="1"/>
            <a:r>
              <a:rPr lang="nl-NL" dirty="0" err="1" smtClean="0"/>
              <a:t>Add</a:t>
            </a:r>
            <a:r>
              <a:rPr lang="nl-NL" dirty="0" smtClean="0"/>
              <a:t> a line </a:t>
            </a:r>
            <a:r>
              <a:rPr lang="nl-NL" dirty="0" err="1" smtClean="0"/>
              <a:t>such</a:t>
            </a:r>
            <a:r>
              <a:rPr lang="nl-NL" dirty="0" smtClean="0"/>
              <a:t> as </a:t>
            </a:r>
            <a:r>
              <a:rPr lang="nl-NL" i="1" dirty="0" smtClean="0"/>
              <a:t>var </a:t>
            </a:r>
            <a:r>
              <a:rPr lang="nl-NL" i="1" dirty="0" err="1" smtClean="0"/>
              <a:t>localRef</a:t>
            </a:r>
            <a:r>
              <a:rPr lang="nl-NL" i="1" dirty="0" smtClean="0"/>
              <a:t> = </a:t>
            </a:r>
            <a:r>
              <a:rPr lang="nl-NL" i="1" dirty="0" err="1" smtClean="0"/>
              <a:t>require</a:t>
            </a:r>
            <a:r>
              <a:rPr lang="nl-NL" i="1" dirty="0" smtClean="0"/>
              <a:t>(‘</a:t>
            </a:r>
            <a:r>
              <a:rPr lang="nl-NL" i="1" dirty="0" err="1" smtClean="0"/>
              <a:t>moduleName</a:t>
            </a:r>
            <a:r>
              <a:rPr lang="nl-NL" i="1" dirty="0" smtClean="0"/>
              <a:t>’);</a:t>
            </a:r>
            <a:r>
              <a:rPr lang="nl-NL" dirty="0" smtClean="0"/>
              <a:t> in a file </a:t>
            </a:r>
            <a:r>
              <a:rPr lang="nl-NL" dirty="0" err="1" smtClean="0"/>
              <a:t>to</a:t>
            </a:r>
            <a:r>
              <a:rPr lang="nl-NL" dirty="0" smtClean="0"/>
              <a:t> get access at </a:t>
            </a:r>
            <a:r>
              <a:rPr lang="nl-NL" dirty="0" err="1" smtClean="0"/>
              <a:t>runtime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goodies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module </a:t>
            </a:r>
          </a:p>
          <a:p>
            <a:r>
              <a:rPr lang="nl-NL" dirty="0" smtClean="0"/>
              <a:t>Node </a:t>
            </a:r>
            <a:r>
              <a:rPr lang="nl-NL" dirty="0" err="1" smtClean="0"/>
              <a:t>ships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a set of </a:t>
            </a:r>
            <a:r>
              <a:rPr lang="nl-NL" dirty="0" err="1" smtClean="0"/>
              <a:t>core</a:t>
            </a:r>
            <a:r>
              <a:rPr lang="nl-NL" dirty="0" smtClean="0"/>
              <a:t> modules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program – without </a:t>
            </a:r>
            <a:r>
              <a:rPr lang="nl-NL" dirty="0" err="1" smtClean="0"/>
              <a:t>additional</a:t>
            </a:r>
            <a:r>
              <a:rPr lang="nl-NL" dirty="0" smtClean="0"/>
              <a:t> </a:t>
            </a:r>
            <a:r>
              <a:rPr lang="nl-NL" dirty="0" err="1" smtClean="0"/>
              <a:t>installation</a:t>
            </a:r>
            <a:r>
              <a:rPr lang="nl-NL" dirty="0" smtClean="0"/>
              <a:t> or </a:t>
            </a:r>
            <a:r>
              <a:rPr lang="nl-NL" dirty="0" err="1" smtClean="0"/>
              <a:t>configuration</a:t>
            </a:r>
            <a:r>
              <a:rPr lang="nl-NL" dirty="0" smtClean="0"/>
              <a:t>; for </a:t>
            </a:r>
            <a:r>
              <a:rPr lang="nl-NL" dirty="0" err="1" smtClean="0"/>
              <a:t>example</a:t>
            </a:r>
            <a:r>
              <a:rPr lang="nl-NL" dirty="0" smtClean="0"/>
              <a:t>:</a:t>
            </a:r>
            <a:endParaRPr lang="en-US" dirty="0"/>
          </a:p>
          <a:p>
            <a:pPr lvl="1"/>
            <a:r>
              <a:rPr lang="nl-NL" dirty="0" err="1" smtClean="0"/>
              <a:t>fs</a:t>
            </a:r>
            <a:r>
              <a:rPr lang="nl-NL" dirty="0" smtClean="0"/>
              <a:t>: file system operations</a:t>
            </a:r>
          </a:p>
          <a:p>
            <a:pPr lvl="1"/>
            <a:r>
              <a:rPr lang="nl-NL" dirty="0" err="1" smtClean="0"/>
              <a:t>path</a:t>
            </a:r>
            <a:r>
              <a:rPr lang="nl-NL" dirty="0" smtClean="0"/>
              <a:t>: string </a:t>
            </a:r>
            <a:r>
              <a:rPr lang="nl-NL" dirty="0" err="1" smtClean="0"/>
              <a:t>transformations</a:t>
            </a:r>
            <a:r>
              <a:rPr lang="nl-NL" dirty="0" smtClean="0"/>
              <a:t> </a:t>
            </a:r>
            <a:r>
              <a:rPr lang="nl-NL" dirty="0" err="1" smtClean="0"/>
              <a:t>around</a:t>
            </a:r>
            <a:r>
              <a:rPr lang="nl-NL" dirty="0" smtClean="0"/>
              <a:t> file system operations</a:t>
            </a:r>
          </a:p>
          <a:p>
            <a:pPr lvl="1"/>
            <a:r>
              <a:rPr lang="nl-NL" dirty="0" smtClean="0"/>
              <a:t>os: access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operating systems details</a:t>
            </a:r>
          </a:p>
          <a:p>
            <a:pPr lvl="1"/>
            <a:r>
              <a:rPr lang="nl-NL" dirty="0" err="1" smtClean="0"/>
              <a:t>util</a:t>
            </a:r>
            <a:r>
              <a:rPr lang="nl-NL" dirty="0" smtClean="0"/>
              <a:t>: </a:t>
            </a:r>
            <a:r>
              <a:rPr lang="nl-NL" dirty="0" err="1" smtClean="0"/>
              <a:t>utility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r>
              <a:rPr lang="nl-NL" dirty="0" smtClean="0"/>
              <a:t>, for </a:t>
            </a:r>
            <a:r>
              <a:rPr lang="nl-NL" dirty="0" err="1" smtClean="0"/>
              <a:t>example</a:t>
            </a:r>
            <a:r>
              <a:rPr lang="nl-NL" dirty="0" smtClean="0"/>
              <a:t> util.log </a:t>
            </a:r>
            <a:r>
              <a:rPr lang="nl-NL" dirty="0" err="1" smtClean="0"/>
              <a:t>to</a:t>
            </a:r>
            <a:r>
              <a:rPr lang="nl-NL" dirty="0" smtClean="0"/>
              <a:t> log </a:t>
            </a:r>
            <a:r>
              <a:rPr lang="nl-NL" dirty="0" err="1" smtClean="0"/>
              <a:t>messages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console </a:t>
            </a:r>
            <a:r>
              <a:rPr lang="nl-NL" dirty="0" err="1" smtClean="0"/>
              <a:t>with</a:t>
            </a:r>
            <a:r>
              <a:rPr lang="nl-NL" dirty="0" smtClean="0"/>
              <a:t> timestamp</a:t>
            </a:r>
          </a:p>
          <a:p>
            <a:pPr lvl="1"/>
            <a:r>
              <a:rPr lang="nl-NL" dirty="0" smtClean="0"/>
              <a:t>http:  for HTTP protocol 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network</a:t>
            </a:r>
            <a:r>
              <a:rPr lang="nl-NL" dirty="0" smtClean="0"/>
              <a:t> operations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File </a:t>
            </a:r>
            <a:r>
              <a:rPr lang="nl-NL" dirty="0" err="1" smtClean="0"/>
              <a:t>manipulation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Node.js</a:t>
            </a:r>
            <a:br>
              <a:rPr lang="nl-NL" dirty="0" smtClean="0"/>
            </a:br>
            <a:r>
              <a:rPr lang="nl-NL" dirty="0" smtClean="0"/>
              <a:t>-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module </a:t>
            </a:r>
            <a:r>
              <a:rPr lang="nl-NL" dirty="0" err="1" smtClean="0"/>
              <a:t>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5840110" cy="47591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586567"/>
            <a:ext cx="16502693" cy="431131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latin typeface="Lucida Console" panose="020B0609040504020204" pitchFamily="49" charset="0"/>
              </a:rPr>
              <a:t>//write a file with all command line arguments on separate lines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fs = require('fs')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</a:t>
            </a:r>
            <a:r>
              <a:rPr lang="en-US" sz="2700" dirty="0" err="1">
                <a:latin typeface="Lucida Console" panose="020B0609040504020204" pitchFamily="49" charset="0"/>
              </a:rPr>
              <a:t>util</a:t>
            </a:r>
            <a:r>
              <a:rPr lang="en-US" sz="2700" dirty="0">
                <a:latin typeface="Lucida Console" panose="020B0609040504020204" pitchFamily="49" charset="0"/>
              </a:rPr>
              <a:t> = require('</a:t>
            </a:r>
            <a:r>
              <a:rPr lang="en-US" sz="2700" dirty="0" err="1">
                <a:latin typeface="Lucida Console" panose="020B0609040504020204" pitchFamily="49" charset="0"/>
              </a:rPr>
              <a:t>util</a:t>
            </a:r>
            <a:r>
              <a:rPr lang="en-US" sz="2700" dirty="0">
                <a:latin typeface="Lucida Console" panose="020B0609040504020204" pitchFamily="49" charset="0"/>
              </a:rPr>
              <a:t>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process.argv.slice</a:t>
            </a:r>
            <a:r>
              <a:rPr lang="en-US" sz="2700" dirty="0">
                <a:latin typeface="Lucida Console" panose="020B0609040504020204" pitchFamily="49" charset="0"/>
              </a:rPr>
              <a:t>(2).</a:t>
            </a:r>
            <a:r>
              <a:rPr lang="en-US" sz="2700" dirty="0" err="1">
                <a:latin typeface="Lucida Console" panose="020B0609040504020204" pitchFamily="49" charset="0"/>
              </a:rPr>
              <a:t>forEach</a:t>
            </a:r>
            <a:r>
              <a:rPr lang="en-US" sz="2700" dirty="0">
                <a:latin typeface="Lucida Console" panose="020B0609040504020204" pitchFamily="49" charset="0"/>
              </a:rPr>
              <a:t>(function (</a:t>
            </a:r>
            <a:r>
              <a:rPr lang="en-US" sz="2700" dirty="0" err="1">
                <a:latin typeface="Lucida Console" panose="020B0609040504020204" pitchFamily="49" charset="0"/>
              </a:rPr>
              <a:t>val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fs.appendFileSync</a:t>
            </a:r>
            <a:r>
              <a:rPr lang="en-US" sz="2700" dirty="0">
                <a:latin typeface="Lucida Console" panose="020B0609040504020204" pitchFamily="49" charset="0"/>
              </a:rPr>
              <a:t>("./output.txt", </a:t>
            </a:r>
            <a:r>
              <a:rPr lang="en-US" sz="2700" dirty="0" err="1">
                <a:latin typeface="Lucida Console" panose="020B0609040504020204" pitchFamily="49" charset="0"/>
              </a:rPr>
              <a:t>val</a:t>
            </a:r>
            <a:r>
              <a:rPr lang="en-US" sz="2700" dirty="0">
                <a:latin typeface="Lucida Console" panose="020B0609040504020204" pitchFamily="49" charset="0"/>
              </a:rPr>
              <a:t> + "\n");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util.log('The Main Program Flow is Done!');</a:t>
            </a:r>
          </a:p>
        </p:txBody>
      </p:sp>
    </p:spTree>
    <p:extLst>
      <p:ext uri="{BB962C8B-B14F-4D97-AF65-F5344CB8AC3E}">
        <p14:creationId xmlns:p14="http://schemas.microsoft.com/office/powerpoint/2010/main" val="21287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br>
              <a:rPr lang="nl-NL" dirty="0" smtClean="0"/>
            </a:b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module </a:t>
            </a:r>
            <a:r>
              <a:rPr lang="nl-NL" dirty="0" err="1" smtClean="0"/>
              <a:t>util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214104"/>
            <a:ext cx="15840110" cy="6548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336024"/>
            <a:ext cx="16502693" cy="631186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b="1" dirty="0" err="1">
                <a:latin typeface="Lucida Console" panose="020B0609040504020204" pitchFamily="49" charset="0"/>
              </a:rPr>
              <a:t>var</a:t>
            </a:r>
            <a:r>
              <a:rPr lang="en-US" sz="2500" b="1" dirty="0">
                <a:latin typeface="Lucida Console" panose="020B0609040504020204" pitchFamily="49" charset="0"/>
              </a:rPr>
              <a:t> 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b="1" dirty="0">
                <a:latin typeface="Lucida Console" panose="020B0609040504020204" pitchFamily="49" charset="0"/>
              </a:rPr>
              <a:t> = require('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b="1" dirty="0">
                <a:latin typeface="Lucida Console" panose="020B0609040504020204" pitchFamily="49" charset="0"/>
              </a:rPr>
              <a:t>');</a:t>
            </a: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g = function (</a:t>
            </a:r>
            <a:r>
              <a:rPr lang="en-US" sz="2500" dirty="0" err="1">
                <a:latin typeface="Lucida Console" panose="020B0609040504020204" pitchFamily="49" charset="0"/>
              </a:rPr>
              <a:t>greetedPerson</a:t>
            </a:r>
            <a:r>
              <a:rPr lang="en-US" sz="2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</a:t>
            </a:r>
            <a:r>
              <a:rPr lang="en-US" sz="2500" b="1" dirty="0">
                <a:latin typeface="Lucida Console" panose="020B0609040504020204" pitchFamily="49" charset="0"/>
              </a:rPr>
              <a:t>util</a:t>
            </a:r>
            <a:r>
              <a:rPr lang="en-US" sz="2500" dirty="0">
                <a:latin typeface="Lucida Console" panose="020B0609040504020204" pitchFamily="49" charset="0"/>
              </a:rPr>
              <a:t>.log(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dirty="0" err="1">
                <a:latin typeface="Lucida Console" panose="020B0609040504020204" pitchFamily="49" charset="0"/>
              </a:rPr>
              <a:t>.format</a:t>
            </a:r>
            <a:r>
              <a:rPr lang="en-US" sz="2500" dirty="0">
                <a:latin typeface="Lucida Console" panose="020B0609040504020204" pitchFamily="49" charset="0"/>
              </a:rPr>
              <a:t>('Hello %s!', </a:t>
            </a:r>
            <a:r>
              <a:rPr lang="en-US" sz="2500" dirty="0" err="1">
                <a:latin typeface="Lucida Console" panose="020B0609040504020204" pitchFamily="49" charset="0"/>
              </a:rPr>
              <a:t>greetedPerson</a:t>
            </a:r>
            <a:r>
              <a:rPr lang="en-US" sz="2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>
                <a:latin typeface="Lucida Console" panose="020B0609040504020204" pitchFamily="49" charset="0"/>
              </a:rPr>
              <a:t>function </a:t>
            </a:r>
            <a:r>
              <a:rPr lang="en-US" sz="2500" dirty="0" err="1">
                <a:latin typeface="Lucida Console" panose="020B0609040504020204" pitchFamily="49" charset="0"/>
              </a:rPr>
              <a:t>getGreeter</a:t>
            </a:r>
            <a:r>
              <a:rPr lang="en-US" sz="2500" dirty="0">
                <a:latin typeface="Lucida Console" panose="020B0609040504020204" pitchFamily="49" charset="0"/>
              </a:rPr>
              <a:t> ( </a:t>
            </a:r>
            <a:r>
              <a:rPr lang="en-US" sz="2500" dirty="0" err="1">
                <a:latin typeface="Lucida Console" panose="020B0609040504020204" pitchFamily="49" charset="0"/>
              </a:rPr>
              <a:t>greetee</a:t>
            </a:r>
            <a:r>
              <a:rPr lang="en-US" sz="2500" dirty="0">
                <a:latin typeface="Lucida Console" panose="020B0609040504020204" pitchFamily="49" charset="0"/>
              </a:rPr>
              <a:t>, </a:t>
            </a:r>
            <a:r>
              <a:rPr lang="en-US" sz="2500" dirty="0" err="1">
                <a:latin typeface="Lucida Console" panose="020B0609040504020204" pitchFamily="49" charset="0"/>
              </a:rPr>
              <a:t>greetFunction</a:t>
            </a:r>
            <a:r>
              <a:rPr lang="en-US" sz="2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</a:t>
            </a: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</a:t>
            </a:r>
            <a:r>
              <a:rPr lang="en-US" sz="2500" dirty="0" err="1">
                <a:latin typeface="Lucida Console" panose="020B0609040504020204" pitchFamily="49" charset="0"/>
              </a:rPr>
              <a:t>toGreet</a:t>
            </a:r>
            <a:r>
              <a:rPr lang="en-US" sz="2500" dirty="0">
                <a:latin typeface="Lucida Console" panose="020B0609040504020204" pitchFamily="49" charset="0"/>
              </a:rPr>
              <a:t> = </a:t>
            </a:r>
            <a:r>
              <a:rPr lang="en-US" sz="2500" dirty="0" err="1">
                <a:latin typeface="Lucida Console" panose="020B0609040504020204" pitchFamily="49" charset="0"/>
              </a:rPr>
              <a:t>greetee</a:t>
            </a:r>
            <a:r>
              <a:rPr lang="en-US" sz="2500" dirty="0">
                <a:latin typeface="Lucida Console" panose="020B0609040504020204" pitchFamily="49" charset="0"/>
              </a:rPr>
              <a:t>; 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</a:t>
            </a:r>
            <a:r>
              <a:rPr lang="en-US" sz="2500" b="1" dirty="0">
                <a:latin typeface="Lucida Console" panose="020B0609040504020204" pitchFamily="49" charset="0"/>
              </a:rPr>
              <a:t>util</a:t>
            </a:r>
            <a:r>
              <a:rPr lang="en-US" sz="2500" dirty="0">
                <a:latin typeface="Lucida Console" panose="020B0609040504020204" pitchFamily="49" charset="0"/>
              </a:rPr>
              <a:t>.log( 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dirty="0" err="1">
                <a:latin typeface="Lucida Console" panose="020B0609040504020204" pitchFamily="49" charset="0"/>
              </a:rPr>
              <a:t>.format</a:t>
            </a:r>
            <a:r>
              <a:rPr lang="en-US" sz="2500" dirty="0">
                <a:latin typeface="Lucida Console" panose="020B0609040504020204" pitchFamily="49" charset="0"/>
              </a:rPr>
              <a:t>('I will greet %s in a little while', </a:t>
            </a:r>
            <a:r>
              <a:rPr lang="en-US" sz="2500" dirty="0" err="1">
                <a:latin typeface="Lucida Console" panose="020B0609040504020204" pitchFamily="49" charset="0"/>
              </a:rPr>
              <a:t>toGreet</a:t>
            </a:r>
            <a:r>
              <a:rPr lang="en-US" sz="2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return function () {  </a:t>
            </a:r>
            <a:r>
              <a:rPr lang="en-US" sz="2500" dirty="0" err="1">
                <a:latin typeface="Lucida Console" panose="020B0609040504020204" pitchFamily="49" charset="0"/>
              </a:rPr>
              <a:t>greetFunction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toGreet</a:t>
            </a:r>
            <a:r>
              <a:rPr lang="en-US" sz="2500" dirty="0">
                <a:latin typeface="Lucida Console" panose="020B0609040504020204" pitchFamily="49" charset="0"/>
              </a:rPr>
              <a:t>)}; 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}  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 err="1">
                <a:latin typeface="Lucida Console" panose="020B0609040504020204" pitchFamily="49" charset="0"/>
              </a:rPr>
              <a:t>process.argv.slice</a:t>
            </a:r>
            <a:r>
              <a:rPr lang="en-US" sz="2500" dirty="0">
                <a:latin typeface="Lucida Console" panose="020B0609040504020204" pitchFamily="49" charset="0"/>
              </a:rPr>
              <a:t>(2).</a:t>
            </a:r>
            <a:r>
              <a:rPr lang="en-US" sz="2500" dirty="0" err="1">
                <a:latin typeface="Lucida Console" panose="020B0609040504020204" pitchFamily="49" charset="0"/>
              </a:rPr>
              <a:t>forEach</a:t>
            </a:r>
            <a:r>
              <a:rPr lang="en-US" sz="2500" dirty="0">
                <a:latin typeface="Lucida Console" panose="020B0609040504020204" pitchFamily="49" charset="0"/>
              </a:rPr>
              <a:t>(function (</a:t>
            </a:r>
            <a:r>
              <a:rPr lang="en-US" sz="2500" dirty="0" err="1">
                <a:latin typeface="Lucida Console" panose="020B0609040504020204" pitchFamily="49" charset="0"/>
              </a:rPr>
              <a:t>val</a:t>
            </a:r>
            <a:r>
              <a:rPr lang="en-US" sz="2500" dirty="0">
                <a:latin typeface="Lucida Console" panose="020B0609040504020204" pitchFamily="49" charset="0"/>
              </a:rPr>
              <a:t>, index, array)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</a:t>
            </a:r>
            <a:r>
              <a:rPr lang="en-US" sz="2500" dirty="0" err="1">
                <a:latin typeface="Lucida Console" panose="020B0609040504020204" pitchFamily="49" charset="0"/>
              </a:rPr>
              <a:t>setTimeout</a:t>
            </a:r>
            <a:r>
              <a:rPr lang="en-US" sz="2500" dirty="0">
                <a:latin typeface="Lucida Console" panose="020B0609040504020204" pitchFamily="49" charset="0"/>
              </a:rPr>
              <a:t>( </a:t>
            </a:r>
            <a:r>
              <a:rPr lang="en-US" sz="2500" dirty="0" err="1">
                <a:latin typeface="Lucida Console" panose="020B0609040504020204" pitchFamily="49" charset="0"/>
              </a:rPr>
              <a:t>getGreeter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val</a:t>
            </a:r>
            <a:r>
              <a:rPr lang="en-US" sz="2500" dirty="0">
                <a:latin typeface="Lucida Console" panose="020B0609040504020204" pitchFamily="49" charset="0"/>
              </a:rPr>
              <a:t>, g), index*1500);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});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b="1" dirty="0">
                <a:latin typeface="Lucida Console" panose="020B0609040504020204" pitchFamily="49" charset="0"/>
              </a:rPr>
              <a:t>util</a:t>
            </a:r>
            <a:r>
              <a:rPr lang="en-US" sz="2500" dirty="0">
                <a:latin typeface="Lucida Console" panose="020B0609040504020204" pitchFamily="49" charset="0"/>
              </a:rPr>
              <a:t>.log('The Main Program Flow is Done!');</a:t>
            </a:r>
          </a:p>
        </p:txBody>
      </p:sp>
      <p:pic>
        <p:nvPicPr>
          <p:cNvPr id="8194" name="Picture 2" descr="C:\Users\lucas_j\AppData\Local\Temp\SNAGHTML58936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57" y="6925028"/>
            <a:ext cx="12315391" cy="2590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89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Packages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 smtClean="0"/>
              <a:t>A package is a </a:t>
            </a:r>
            <a:r>
              <a:rPr lang="nl-NL" dirty="0" err="1" smtClean="0"/>
              <a:t>bundle</a:t>
            </a:r>
            <a:r>
              <a:rPr lang="nl-NL" dirty="0" smtClean="0"/>
              <a:t> of resources </a:t>
            </a:r>
            <a:r>
              <a:rPr lang="nl-NL" dirty="0" err="1" smtClean="0"/>
              <a:t>that</a:t>
            </a:r>
            <a:r>
              <a:rPr lang="nl-NL" dirty="0" smtClean="0"/>
              <a:t> supports development of a node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lvl="1"/>
            <a:r>
              <a:rPr lang="nl-NL" dirty="0" smtClean="0"/>
              <a:t>Design time (test, code </a:t>
            </a:r>
            <a:r>
              <a:rPr lang="nl-NL" dirty="0" err="1" smtClean="0"/>
              <a:t>analyze</a:t>
            </a:r>
            <a:r>
              <a:rPr lang="nl-NL" dirty="0" smtClean="0"/>
              <a:t>, format, </a:t>
            </a:r>
            <a:r>
              <a:rPr lang="nl-NL" dirty="0" err="1" smtClean="0"/>
              <a:t>browserify</a:t>
            </a:r>
            <a:r>
              <a:rPr lang="nl-NL" dirty="0" smtClean="0"/>
              <a:t>, package, …)</a:t>
            </a:r>
          </a:p>
          <a:p>
            <a:pPr lvl="1"/>
            <a:r>
              <a:rPr lang="nl-NL" dirty="0" smtClean="0"/>
              <a:t>Run time</a:t>
            </a:r>
          </a:p>
          <a:p>
            <a:r>
              <a:rPr lang="nl-NL" dirty="0" smtClean="0"/>
              <a:t>A package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or more modules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may</a:t>
            </a:r>
            <a:r>
              <a:rPr lang="nl-NL" dirty="0" smtClean="0"/>
              <a:t> or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intended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‘</a:t>
            </a:r>
            <a:r>
              <a:rPr lang="nl-NL" dirty="0" err="1" smtClean="0"/>
              <a:t>required</a:t>
            </a:r>
            <a:r>
              <a:rPr lang="nl-NL" dirty="0" smtClean="0"/>
              <a:t>’ </a:t>
            </a:r>
            <a:r>
              <a:rPr lang="nl-NL" dirty="0" err="1" smtClean="0"/>
              <a:t>into</a:t>
            </a:r>
            <a:r>
              <a:rPr lang="nl-NL" dirty="0" smtClean="0"/>
              <a:t> a </a:t>
            </a:r>
            <a:r>
              <a:rPr lang="nl-NL" i="1" dirty="0" smtClean="0"/>
              <a:t>node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smtClean="0"/>
              <a:t>Packages are [</a:t>
            </a:r>
            <a:r>
              <a:rPr lang="nl-NL" dirty="0" err="1" smtClean="0"/>
              <a:t>downloaded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]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source folders of a </a:t>
            </a:r>
            <a:r>
              <a:rPr lang="nl-NL" i="1" dirty="0" smtClean="0"/>
              <a:t>node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smtClean="0"/>
              <a:t>Package management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tricky</a:t>
            </a:r>
          </a:p>
          <a:p>
            <a:pPr lvl="1"/>
            <a:r>
              <a:rPr lang="nl-NL" dirty="0" smtClean="0"/>
              <a:t>An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multiple packages</a:t>
            </a:r>
          </a:p>
          <a:p>
            <a:pPr lvl="1"/>
            <a:r>
              <a:rPr lang="nl-NL" dirty="0" smtClean="0"/>
              <a:t>Packages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multiple [</a:t>
            </a:r>
            <a:r>
              <a:rPr lang="nl-NL" dirty="0" err="1" smtClean="0"/>
              <a:t>versions</a:t>
            </a:r>
            <a:r>
              <a:rPr lang="nl-NL" dirty="0" smtClean="0"/>
              <a:t> of] packages </a:t>
            </a:r>
            <a:r>
              <a:rPr lang="nl-NL" dirty="0" err="1" smtClean="0"/>
              <a:t>themselves</a:t>
            </a:r>
            <a:endParaRPr lang="nl-NL" dirty="0" smtClean="0"/>
          </a:p>
          <a:p>
            <a:pPr lvl="1"/>
            <a:r>
              <a:rPr lang="nl-NL" dirty="0" err="1" smtClean="0"/>
              <a:t>Gathering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keeping</a:t>
            </a:r>
            <a:r>
              <a:rPr lang="nl-NL" dirty="0" smtClean="0"/>
              <a:t> up </a:t>
            </a:r>
            <a:r>
              <a:rPr lang="nl-NL" dirty="0" err="1" smtClean="0"/>
              <a:t>to</a:t>
            </a:r>
            <a:r>
              <a:rPr lang="nl-NL" dirty="0" smtClean="0"/>
              <a:t> date </a:t>
            </a:r>
            <a:r>
              <a:rPr lang="nl-NL" dirty="0" err="1" smtClean="0"/>
              <a:t>all</a:t>
            </a:r>
            <a:r>
              <a:rPr lang="nl-NL" dirty="0" smtClean="0"/>
              <a:t> compatible </a:t>
            </a:r>
            <a:r>
              <a:rPr lang="nl-NL" dirty="0" err="1" smtClean="0"/>
              <a:t>versions</a:t>
            </a:r>
            <a:r>
              <a:rPr lang="nl-NL" dirty="0" smtClean="0"/>
              <a:t> of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packages is </a:t>
            </a:r>
            <a:r>
              <a:rPr lang="nl-NL" dirty="0" err="1" smtClean="0"/>
              <a:t>potentially</a:t>
            </a:r>
            <a:r>
              <a:rPr lang="nl-NL" dirty="0" smtClean="0"/>
              <a:t> complex, time </a:t>
            </a:r>
            <a:r>
              <a:rPr lang="nl-NL" dirty="0" err="1" smtClean="0"/>
              <a:t>consuming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error </a:t>
            </a:r>
            <a:r>
              <a:rPr lang="nl-NL" dirty="0" err="1" smtClean="0"/>
              <a:t>prone</a:t>
            </a:r>
            <a:endParaRPr lang="nl-NL" dirty="0" smtClean="0"/>
          </a:p>
          <a:p>
            <a:pPr lvl="1"/>
            <a:r>
              <a:rPr lang="nl-NL" dirty="0" smtClean="0"/>
              <a:t>Enter: </a:t>
            </a:r>
            <a:r>
              <a:rPr lang="nl-NL" i="1" dirty="0" err="1" smtClean="0"/>
              <a:t>npm</a:t>
            </a:r>
            <a:endParaRPr lang="nl-NL" i="1" dirty="0" smtClean="0"/>
          </a:p>
          <a:p>
            <a:pPr lvl="2"/>
            <a:r>
              <a:rPr lang="nl-NL" i="1" dirty="0" err="1"/>
              <a:t>a</a:t>
            </a:r>
            <a:r>
              <a:rPr lang="nl-NL" i="1" dirty="0" err="1" smtClean="0"/>
              <a:t>nd</a:t>
            </a:r>
            <a:r>
              <a:rPr lang="nl-NL" i="1" dirty="0" smtClean="0"/>
              <a:t> </a:t>
            </a:r>
            <a:r>
              <a:rPr lang="nl-NL" i="1" dirty="0" err="1" smtClean="0"/>
              <a:t>package.json</a:t>
            </a:r>
            <a:r>
              <a:rPr lang="nl-NL" i="1" dirty="0" smtClean="0"/>
              <a:t> – </a:t>
            </a:r>
            <a:r>
              <a:rPr lang="nl-NL" i="1" dirty="0" err="1" smtClean="0"/>
              <a:t>the</a:t>
            </a:r>
            <a:r>
              <a:rPr lang="nl-NL" i="1" dirty="0" smtClean="0"/>
              <a:t> </a:t>
            </a:r>
            <a:r>
              <a:rPr lang="nl-NL" i="1" dirty="0" err="1" smtClean="0"/>
              <a:t>closest</a:t>
            </a:r>
            <a:r>
              <a:rPr lang="nl-NL" i="1" dirty="0" smtClean="0"/>
              <a:t> </a:t>
            </a:r>
            <a:r>
              <a:rPr lang="nl-NL" i="1" dirty="0" err="1" smtClean="0"/>
              <a:t>thing</a:t>
            </a:r>
            <a:r>
              <a:rPr lang="nl-NL" i="1" dirty="0" smtClean="0"/>
              <a:t> </a:t>
            </a:r>
            <a:r>
              <a:rPr lang="nl-NL" i="1" dirty="0" err="1" smtClean="0"/>
              <a:t>to</a:t>
            </a:r>
            <a:r>
              <a:rPr lang="nl-NL" i="1" dirty="0" smtClean="0"/>
              <a:t> a </a:t>
            </a:r>
            <a:r>
              <a:rPr lang="nl-NL" i="1" dirty="0" err="1" smtClean="0"/>
              <a:t>pom</a:t>
            </a:r>
            <a:r>
              <a:rPr lang="nl-NL" i="1" dirty="0" smtClean="0"/>
              <a:t>-file</a:t>
            </a:r>
            <a:endParaRPr lang="en-US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0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Reusing</a:t>
            </a:r>
            <a:r>
              <a:rPr lang="nl-NL" dirty="0" smtClean="0"/>
              <a:t> node 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So </a:t>
            </a:r>
            <a:r>
              <a:rPr lang="en-US" i="1" dirty="0"/>
              <a:t>that's what </a:t>
            </a:r>
            <a:r>
              <a:rPr lang="en-US" i="1" dirty="0" err="1"/>
              <a:t>npm</a:t>
            </a:r>
            <a:r>
              <a:rPr lang="en-US" i="1" dirty="0"/>
              <a:t> is. It's a way to reuse code from other developers, and also a way to share your code with them, and it makes it easy to manage the different versions of code</a:t>
            </a:r>
            <a:r>
              <a:rPr lang="en-US" i="1" dirty="0" smtClean="0"/>
              <a:t>.</a:t>
            </a:r>
            <a:r>
              <a:rPr lang="en-US" dirty="0" smtClean="0"/>
              <a:t>”</a:t>
            </a:r>
          </a:p>
          <a:p>
            <a:r>
              <a:rPr lang="nl-NL" dirty="0" smtClean="0"/>
              <a:t>www.npmjs.org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AutoShape 2" descr="Image result for npm logo"/>
          <p:cNvSpPr>
            <a:spLocks noChangeAspect="1" noChangeArrowheads="1"/>
          </p:cNvSpPr>
          <p:nvPr/>
        </p:nvSpPr>
        <p:spPr bwMode="auto">
          <a:xfrm>
            <a:off x="295025" y="-205458"/>
            <a:ext cx="578009" cy="43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npm logo"/>
          <p:cNvSpPr>
            <a:spLocks noChangeAspect="1" noChangeArrowheads="1"/>
          </p:cNvSpPr>
          <p:nvPr/>
        </p:nvSpPr>
        <p:spPr bwMode="auto">
          <a:xfrm>
            <a:off x="584030" y="11289"/>
            <a:ext cx="578009" cy="43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295025" y="-1745263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584030" y="-1528516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873034" y="-1311770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1162038" y="-1095023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1" y="2332403"/>
            <a:ext cx="16271548" cy="4172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0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npm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018541" y="1567181"/>
            <a:ext cx="11942763" cy="5727700"/>
          </a:xfrm>
        </p:spPr>
        <p:txBody>
          <a:bodyPr>
            <a:noAutofit/>
          </a:bodyPr>
          <a:lstStyle/>
          <a:p>
            <a:r>
              <a:rPr lang="nl-NL" sz="3200" dirty="0" err="1" smtClean="0"/>
              <a:t>Bring</a:t>
            </a:r>
            <a:r>
              <a:rPr lang="nl-NL" sz="3200" dirty="0" smtClean="0"/>
              <a:t> in a package </a:t>
            </a:r>
            <a:r>
              <a:rPr lang="nl-NL" sz="3200" dirty="0" err="1" smtClean="0"/>
              <a:t>to</a:t>
            </a:r>
            <a:r>
              <a:rPr lang="nl-NL" sz="3200" dirty="0" smtClean="0"/>
              <a:t> </a:t>
            </a:r>
            <a:r>
              <a:rPr lang="nl-NL" sz="3200" dirty="0" err="1" smtClean="0"/>
              <a:t>your</a:t>
            </a:r>
            <a:r>
              <a:rPr lang="nl-NL" sz="3200" dirty="0" smtClean="0"/>
              <a:t> </a:t>
            </a:r>
            <a:r>
              <a:rPr lang="nl-NL" sz="3200" dirty="0" err="1" smtClean="0"/>
              <a:t>current</a:t>
            </a:r>
            <a:r>
              <a:rPr lang="nl-NL" sz="3200" dirty="0" smtClean="0"/>
              <a:t> </a:t>
            </a:r>
            <a:r>
              <a:rPr lang="nl-NL" sz="3200" dirty="0" err="1" smtClean="0"/>
              <a:t>application</a:t>
            </a:r>
            <a:endParaRPr lang="nl-NL" sz="3200" dirty="0" smtClean="0"/>
          </a:p>
          <a:p>
            <a:pPr lvl="1"/>
            <a:r>
              <a:rPr lang="nl-NL" sz="2800" b="1" dirty="0" err="1"/>
              <a:t>n</a:t>
            </a:r>
            <a:r>
              <a:rPr lang="nl-NL" sz="2800" b="1" dirty="0" err="1" smtClean="0"/>
              <a:t>pm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install</a:t>
            </a:r>
            <a:r>
              <a:rPr lang="nl-NL" sz="2800" b="1" dirty="0" smtClean="0"/>
              <a:t> &lt;package name&gt;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>The package is </a:t>
            </a:r>
            <a:r>
              <a:rPr lang="nl-NL" sz="2800" dirty="0" err="1" smtClean="0"/>
              <a:t>downloaded</a:t>
            </a:r>
            <a:r>
              <a:rPr lang="nl-NL" sz="2800" dirty="0" smtClean="0"/>
              <a:t> </a:t>
            </a:r>
            <a:r>
              <a:rPr lang="nl-NL" sz="2800" dirty="0" err="1" smtClean="0"/>
              <a:t>and</a:t>
            </a:r>
            <a:r>
              <a:rPr lang="nl-NL" sz="2800" dirty="0" smtClean="0"/>
              <a:t> </a:t>
            </a:r>
            <a:r>
              <a:rPr lang="nl-NL" sz="2800" dirty="0" err="1" smtClean="0"/>
              <a:t>installed</a:t>
            </a:r>
            <a:r>
              <a:rPr lang="nl-NL" sz="2800" dirty="0" smtClean="0"/>
              <a:t> in folder </a:t>
            </a:r>
            <a:r>
              <a:rPr lang="nl-NL" sz="2800" dirty="0" err="1" smtClean="0"/>
              <a:t>node_modules</a:t>
            </a:r>
            <a:endParaRPr lang="nl-NL" sz="2800" dirty="0" smtClean="0"/>
          </a:p>
          <a:p>
            <a:r>
              <a:rPr lang="nl-NL" sz="3200" dirty="0" err="1" smtClean="0"/>
              <a:t>Create</a:t>
            </a:r>
            <a:r>
              <a:rPr lang="nl-NL" sz="3200" dirty="0" smtClean="0"/>
              <a:t> a new </a:t>
            </a:r>
            <a:r>
              <a:rPr lang="nl-NL" sz="3200" dirty="0" err="1" smtClean="0"/>
              <a:t>application</a:t>
            </a:r>
            <a:r>
              <a:rPr lang="nl-NL" sz="3200" dirty="0" smtClean="0"/>
              <a:t> </a:t>
            </a:r>
            <a:r>
              <a:rPr lang="nl-NL" sz="3200" dirty="0" err="1" smtClean="0"/>
              <a:t>with</a:t>
            </a:r>
            <a:r>
              <a:rPr lang="nl-NL" sz="3200" dirty="0" smtClean="0"/>
              <a:t> a </a:t>
            </a:r>
            <a:r>
              <a:rPr lang="nl-NL" sz="3200" dirty="0" err="1" smtClean="0"/>
              <a:t>neat</a:t>
            </a:r>
            <a:r>
              <a:rPr lang="nl-NL" sz="3200" dirty="0" smtClean="0"/>
              <a:t> </a:t>
            </a:r>
            <a:r>
              <a:rPr lang="nl-NL" sz="3200" dirty="0" err="1" smtClean="0"/>
              <a:t>description</a:t>
            </a:r>
            <a:endParaRPr lang="nl-NL" sz="3200" dirty="0" smtClean="0"/>
          </a:p>
          <a:p>
            <a:pPr lvl="1"/>
            <a:r>
              <a:rPr lang="nl-NL" sz="2800" b="1" dirty="0" err="1" smtClean="0"/>
              <a:t>npm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init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err="1" smtClean="0"/>
              <a:t>This</a:t>
            </a:r>
            <a:r>
              <a:rPr lang="nl-NL" sz="2800" dirty="0" smtClean="0"/>
              <a:t> </a:t>
            </a:r>
            <a:r>
              <a:rPr lang="nl-NL" sz="2800" dirty="0" err="1" smtClean="0"/>
              <a:t>will</a:t>
            </a:r>
            <a:r>
              <a:rPr lang="nl-NL" sz="2800" dirty="0" smtClean="0"/>
              <a:t> </a:t>
            </a:r>
            <a:r>
              <a:rPr lang="nl-NL" sz="2800" dirty="0" err="1" smtClean="0"/>
              <a:t>create</a:t>
            </a:r>
            <a:r>
              <a:rPr lang="nl-NL" sz="2800" dirty="0" smtClean="0"/>
              <a:t> a </a:t>
            </a:r>
            <a:r>
              <a:rPr lang="nl-NL" sz="2800" dirty="0" err="1" smtClean="0"/>
              <a:t>package.json</a:t>
            </a:r>
            <a:r>
              <a:rPr lang="nl-NL" sz="2800" dirty="0" smtClean="0"/>
              <a:t> file </a:t>
            </a:r>
            <a:r>
              <a:rPr lang="nl-NL" sz="2800" dirty="0" err="1" smtClean="0"/>
              <a:t>that</a:t>
            </a:r>
            <a:r>
              <a:rPr lang="nl-NL" sz="2800" dirty="0" smtClean="0"/>
              <a:t> </a:t>
            </a:r>
            <a:br>
              <a:rPr lang="nl-NL" sz="2800" dirty="0" smtClean="0"/>
            </a:br>
            <a:r>
              <a:rPr lang="nl-NL" sz="2800" dirty="0" err="1" smtClean="0"/>
              <a:t>describes</a:t>
            </a:r>
            <a:r>
              <a:rPr lang="nl-NL" sz="2800" dirty="0" smtClean="0"/>
              <a:t> </a:t>
            </a:r>
            <a:r>
              <a:rPr lang="nl-NL" sz="2800" dirty="0" err="1" smtClean="0"/>
              <a:t>the</a:t>
            </a:r>
            <a:r>
              <a:rPr lang="nl-NL" sz="2800" dirty="0" smtClean="0"/>
              <a:t> [Node.js] </a:t>
            </a:r>
            <a:r>
              <a:rPr lang="nl-NL" sz="2800" dirty="0" err="1" smtClean="0"/>
              <a:t>application</a:t>
            </a:r>
            <a:r>
              <a:rPr lang="nl-NL" sz="2800" dirty="0" smtClean="0"/>
              <a:t> </a:t>
            </a:r>
            <a:r>
              <a:rPr lang="nl-NL" sz="2800" dirty="0" err="1" smtClean="0"/>
              <a:t>and</a:t>
            </a:r>
            <a:r>
              <a:rPr lang="nl-NL" sz="2800" dirty="0" smtClean="0"/>
              <a:t> </a:t>
            </a:r>
            <a:r>
              <a:rPr lang="nl-NL" sz="2800" dirty="0" err="1" smtClean="0"/>
              <a:t>its</a:t>
            </a:r>
            <a:r>
              <a:rPr lang="nl-NL" sz="2800" dirty="0" smtClean="0"/>
              <a:t> </a:t>
            </a:r>
            <a:r>
              <a:rPr lang="nl-NL" sz="2800" dirty="0" err="1" smtClean="0"/>
              <a:t>dependencies</a:t>
            </a:r>
            <a:endParaRPr lang="nl-NL" sz="2800" dirty="0" smtClean="0"/>
          </a:p>
          <a:p>
            <a:r>
              <a:rPr lang="nl-NL" sz="3200" dirty="0" err="1" smtClean="0"/>
              <a:t>Use</a:t>
            </a:r>
            <a:endParaRPr lang="nl-NL" sz="3200" dirty="0"/>
          </a:p>
          <a:p>
            <a:pPr lvl="1"/>
            <a:r>
              <a:rPr lang="nl-NL" sz="2800" b="1" dirty="0" err="1"/>
              <a:t>n</a:t>
            </a:r>
            <a:r>
              <a:rPr lang="nl-NL" sz="2800" b="1" dirty="0" err="1" smtClean="0"/>
              <a:t>pm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install</a:t>
            </a:r>
            <a:r>
              <a:rPr lang="nl-NL" sz="2800" b="1" dirty="0" smtClean="0"/>
              <a:t> &lt;package name&gt; --save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err="1"/>
              <a:t>T</a:t>
            </a:r>
            <a:r>
              <a:rPr lang="nl-NL" sz="2800" dirty="0" err="1" smtClean="0"/>
              <a:t>o</a:t>
            </a:r>
            <a:r>
              <a:rPr lang="nl-NL" sz="2800" dirty="0" smtClean="0"/>
              <a:t> have </a:t>
            </a:r>
            <a:r>
              <a:rPr lang="nl-NL" sz="2800" dirty="0" err="1" smtClean="0"/>
              <a:t>dependencies</a:t>
            </a:r>
            <a:r>
              <a:rPr lang="nl-NL" sz="2800" dirty="0" smtClean="0"/>
              <a:t> on </a:t>
            </a:r>
            <a:r>
              <a:rPr lang="nl-NL" sz="2800" dirty="0" err="1" smtClean="0"/>
              <a:t>the</a:t>
            </a:r>
            <a:r>
              <a:rPr lang="nl-NL" sz="2800" dirty="0" smtClean="0"/>
              <a:t> package </a:t>
            </a:r>
            <a:r>
              <a:rPr lang="nl-NL" sz="2800" dirty="0" err="1" smtClean="0"/>
              <a:t>added</a:t>
            </a:r>
            <a:r>
              <a:rPr lang="nl-NL" sz="2800" dirty="0" smtClean="0"/>
              <a:t> </a:t>
            </a:r>
            <a:r>
              <a:rPr lang="nl-NL" sz="2800" dirty="0" err="1" smtClean="0"/>
              <a:t>to</a:t>
            </a:r>
            <a:r>
              <a:rPr lang="nl-NL" sz="2800" dirty="0" smtClean="0"/>
              <a:t> </a:t>
            </a:r>
            <a:r>
              <a:rPr lang="nl-NL" sz="2800" dirty="0" err="1" smtClean="0"/>
              <a:t>the</a:t>
            </a:r>
            <a:r>
              <a:rPr lang="nl-NL" sz="2800" dirty="0" smtClean="0"/>
              <a:t> </a:t>
            </a:r>
            <a:r>
              <a:rPr lang="nl-NL" sz="2800" dirty="0" err="1" smtClean="0"/>
              <a:t>package,json</a:t>
            </a:r>
            <a:r>
              <a:rPr lang="nl-NL" sz="2800" dirty="0" smtClean="0"/>
              <a:t> file</a:t>
            </a:r>
            <a:br>
              <a:rPr lang="nl-NL" sz="2800" dirty="0" smtClean="0"/>
            </a:br>
            <a:endParaRPr lang="nl-NL" sz="2800" dirty="0" smtClean="0"/>
          </a:p>
          <a:p>
            <a:pPr lvl="1"/>
            <a:r>
              <a:rPr lang="nl-NL" sz="2800" b="1" dirty="0" err="1"/>
              <a:t>n</a:t>
            </a:r>
            <a:r>
              <a:rPr lang="nl-NL" sz="2800" b="1" dirty="0" err="1" smtClean="0"/>
              <a:t>pm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install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err="1" smtClean="0"/>
              <a:t>To</a:t>
            </a:r>
            <a:r>
              <a:rPr lang="nl-NL" sz="2800" dirty="0" smtClean="0"/>
              <a:t> have </a:t>
            </a:r>
            <a:r>
              <a:rPr lang="nl-NL" sz="2800" dirty="0" err="1" smtClean="0"/>
              <a:t>all</a:t>
            </a:r>
            <a:r>
              <a:rPr lang="nl-NL" sz="2800" dirty="0" smtClean="0"/>
              <a:t> packages </a:t>
            </a:r>
            <a:r>
              <a:rPr lang="nl-NL" sz="2800" dirty="0" err="1" smtClean="0"/>
              <a:t>listed</a:t>
            </a:r>
            <a:r>
              <a:rPr lang="nl-NL" sz="2800" dirty="0" smtClean="0"/>
              <a:t> in </a:t>
            </a:r>
            <a:r>
              <a:rPr lang="nl-NL" sz="2800" dirty="0" err="1" smtClean="0"/>
              <a:t>package.json</a:t>
            </a:r>
            <a:r>
              <a:rPr lang="nl-NL" sz="2800" dirty="0" smtClean="0"/>
              <a:t> </a:t>
            </a:r>
            <a:r>
              <a:rPr lang="nl-NL" sz="2800" dirty="0" err="1" smtClean="0"/>
              <a:t>installed</a:t>
            </a:r>
            <a:r>
              <a:rPr lang="nl-NL" sz="2800" dirty="0" smtClean="0"/>
              <a:t> or </a:t>
            </a:r>
            <a:r>
              <a:rPr lang="nl-NL" sz="2800" dirty="0" err="1" smtClean="0"/>
              <a:t>updated</a:t>
            </a:r>
            <a:r>
              <a:rPr lang="nl-NL" sz="2800" dirty="0" smtClean="0"/>
              <a:t> </a:t>
            </a:r>
            <a:r>
              <a:rPr lang="nl-NL" sz="2800" dirty="0" err="1" smtClean="0"/>
              <a:t>into</a:t>
            </a:r>
            <a:r>
              <a:rPr lang="nl-NL" sz="2800" dirty="0" smtClean="0"/>
              <a:t> </a:t>
            </a:r>
            <a:r>
              <a:rPr lang="nl-NL" sz="2800" dirty="0" err="1" smtClean="0"/>
              <a:t>the</a:t>
            </a:r>
            <a:r>
              <a:rPr lang="nl-NL" sz="2800" dirty="0" smtClean="0"/>
              <a:t> </a:t>
            </a:r>
            <a:r>
              <a:rPr lang="nl-NL" sz="2800" dirty="0" err="1" smtClean="0"/>
              <a:t>node_modules</a:t>
            </a:r>
            <a:r>
              <a:rPr lang="nl-NL" sz="2800" dirty="0" smtClean="0"/>
              <a:t> folder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239" y="3356818"/>
            <a:ext cx="7510463" cy="3631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421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Node.js </a:t>
            </a:r>
            <a:r>
              <a:rPr lang="nl-NL" dirty="0" err="1" smtClean="0"/>
              <a:t>can</a:t>
            </a:r>
            <a:r>
              <a:rPr lang="nl-NL" dirty="0" smtClean="0"/>
              <a:t> handle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 Java </a:t>
            </a:r>
            <a:r>
              <a:rPr lang="nl-NL" dirty="0" err="1" smtClean="0"/>
              <a:t>Servlet</a:t>
            </a:r>
            <a:r>
              <a:rPr lang="nl-NL" dirty="0" smtClean="0"/>
              <a:t> or PHP page, a Node.js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logic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interpret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respond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endParaRPr lang="nl-NL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23182" y="4320857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b="1" dirty="0" smtClean="0"/>
              <a:t>Browser</a:t>
            </a:r>
            <a:endParaRPr lang="en-US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0308763" y="3938510"/>
            <a:ext cx="2184843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r>
              <a:rPr lang="nl-NL" sz="2700" dirty="0"/>
              <a:t/>
            </a:r>
            <a:br>
              <a:rPr lang="nl-NL" sz="2700" dirty="0"/>
            </a:br>
            <a:r>
              <a:rPr lang="nl-NL" sz="2700" dirty="0" err="1"/>
              <a:t>Static</a:t>
            </a:r>
            <a:r>
              <a:rPr lang="nl-NL" sz="2700" dirty="0"/>
              <a:t> file </a:t>
            </a:r>
            <a:r>
              <a:rPr lang="nl-NL" sz="2700" dirty="0" err="1"/>
              <a:t>serving</a:t>
            </a:r>
            <a:r>
              <a:rPr lang="nl-NL" sz="2700" dirty="0"/>
              <a:t/>
            </a:r>
            <a:br>
              <a:rPr lang="nl-NL" sz="2700" dirty="0"/>
            </a:br>
            <a:endParaRPr lang="nl-NL" sz="2700" dirty="0"/>
          </a:p>
          <a:p>
            <a:pPr algn="ctr"/>
            <a:r>
              <a:rPr lang="nl-NL" sz="2700" dirty="0"/>
              <a:t>REST </a:t>
            </a:r>
            <a:r>
              <a:rPr lang="nl-NL" sz="2700" dirty="0" err="1"/>
              <a:t>APIs</a:t>
            </a:r>
            <a:endParaRPr lang="nl-NL" sz="2700" dirty="0"/>
          </a:p>
        </p:txBody>
      </p:sp>
      <p:cxnSp>
        <p:nvCxnSpPr>
          <p:cNvPr id="7" name="Elbow Connector 6"/>
          <p:cNvCxnSpPr>
            <a:stCxn id="5" idx="3"/>
            <a:endCxn id="6" idx="1"/>
          </p:cNvCxnSpPr>
          <p:nvPr/>
        </p:nvCxnSpPr>
        <p:spPr>
          <a:xfrm>
            <a:off x="3890788" y="4935326"/>
            <a:ext cx="6417976" cy="48814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896" y="6677848"/>
            <a:ext cx="5187005" cy="19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764034" y="5375529"/>
            <a:ext cx="2140081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sp>
        <p:nvSpPr>
          <p:cNvPr id="14" name="Rounded Rectangle 13"/>
          <p:cNvSpPr/>
          <p:nvPr/>
        </p:nvSpPr>
        <p:spPr>
          <a:xfrm>
            <a:off x="1023182" y="6573908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b="1" dirty="0" err="1" smtClean="0"/>
              <a:t>Any</a:t>
            </a:r>
            <a:r>
              <a:rPr lang="nl-NL" b="1" dirty="0" smtClean="0"/>
              <a:t> </a:t>
            </a:r>
            <a:r>
              <a:rPr lang="nl-NL" b="1" dirty="0" err="1" smtClean="0"/>
              <a:t>other</a:t>
            </a:r>
            <a:r>
              <a:rPr lang="nl-NL" b="1" dirty="0" smtClean="0"/>
              <a:t> HTTP </a:t>
            </a:r>
            <a:r>
              <a:rPr lang="nl-NL" b="1" dirty="0" err="1" smtClean="0"/>
              <a:t>client</a:t>
            </a:r>
            <a:endParaRPr lang="en-US" b="1" dirty="0"/>
          </a:p>
        </p:txBody>
      </p:sp>
      <p:cxnSp>
        <p:nvCxnSpPr>
          <p:cNvPr id="16" name="Elbow Connector 15"/>
          <p:cNvCxnSpPr/>
          <p:nvPr/>
        </p:nvCxnSpPr>
        <p:spPr>
          <a:xfrm flipV="1">
            <a:off x="3890788" y="5833121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12357054" y="5375529"/>
            <a:ext cx="682763" cy="5839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701953" cy="1346288"/>
          </a:xfrm>
        </p:spPr>
        <p:txBody>
          <a:bodyPr/>
          <a:lstStyle/>
          <a:p>
            <a:r>
              <a:rPr lang="nl-NL" dirty="0" err="1" smtClean="0"/>
              <a:t>Core</a:t>
            </a:r>
            <a:r>
              <a:rPr lang="nl-NL" dirty="0" smtClean="0"/>
              <a:t> Modules for (</a:t>
            </a:r>
            <a:r>
              <a:rPr lang="nl-NL" dirty="0" err="1" smtClean="0"/>
              <a:t>inbound</a:t>
            </a:r>
            <a:r>
              <a:rPr lang="nl-NL" dirty="0" smtClean="0"/>
              <a:t> &amp; </a:t>
            </a:r>
            <a:r>
              <a:rPr lang="nl-NL" dirty="0" err="1" smtClean="0"/>
              <a:t>outbound</a:t>
            </a:r>
            <a:r>
              <a:rPr lang="nl-NL" dirty="0" smtClean="0"/>
              <a:t>) </a:t>
            </a:r>
            <a:r>
              <a:rPr lang="nl-NL" dirty="0" err="1" smtClean="0"/>
              <a:t>networking</a:t>
            </a:r>
            <a:r>
              <a:rPr lang="nl-NL" dirty="0" smtClean="0"/>
              <a:t>: http, </a:t>
            </a:r>
            <a:r>
              <a:rPr lang="nl-NL" dirty="0" err="1" smtClean="0"/>
              <a:t>https</a:t>
            </a:r>
            <a:r>
              <a:rPr lang="nl-NL" dirty="0"/>
              <a:t>,</a:t>
            </a:r>
            <a:r>
              <a:rPr lang="nl-NL" dirty="0" smtClean="0"/>
              <a:t> net, </a:t>
            </a:r>
            <a:r>
              <a:rPr lang="nl-NL" dirty="0" err="1" smtClean="0"/>
              <a:t>dgram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No separate </a:t>
            </a:r>
            <a:r>
              <a:rPr lang="nl-NL" dirty="0" err="1" smtClean="0"/>
              <a:t>installation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(</a:t>
            </a:r>
            <a:r>
              <a:rPr lang="nl-NL" dirty="0" err="1" smtClean="0"/>
              <a:t>included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Node.js)</a:t>
            </a:r>
          </a:p>
          <a:p>
            <a:r>
              <a:rPr lang="nl-NL" dirty="0" smtClean="0"/>
              <a:t>Handle </a:t>
            </a:r>
            <a:r>
              <a:rPr lang="nl-NL" dirty="0" err="1" smtClean="0"/>
              <a:t>incoming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/or make </a:t>
            </a:r>
            <a:r>
              <a:rPr lang="nl-NL" dirty="0" err="1" smtClean="0"/>
              <a:t>outbound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endParaRPr lang="nl-NL" dirty="0" smtClean="0"/>
          </a:p>
          <a:p>
            <a:r>
              <a:rPr lang="nl-NL" dirty="0" smtClean="0"/>
              <a:t>Handle URL (</a:t>
            </a:r>
            <a:r>
              <a:rPr lang="nl-NL" dirty="0" err="1" smtClean="0"/>
              <a:t>path</a:t>
            </a:r>
            <a:r>
              <a:rPr lang="nl-NL" dirty="0" smtClean="0"/>
              <a:t>, query parameters, post </a:t>
            </a:r>
            <a:r>
              <a:rPr lang="nl-NL" dirty="0" err="1" smtClean="0"/>
              <a:t>payload</a:t>
            </a:r>
            <a:r>
              <a:rPr lang="nl-NL" dirty="0" smtClean="0"/>
              <a:t> or Form </a:t>
            </a:r>
            <a:r>
              <a:rPr lang="nl-NL" dirty="0" err="1" smtClean="0"/>
              <a:t>encoding</a:t>
            </a:r>
            <a:r>
              <a:rPr lang="nl-NL" dirty="0" smtClean="0"/>
              <a:t> or file upload)</a:t>
            </a:r>
          </a:p>
          <a:p>
            <a:r>
              <a:rPr lang="nl-NL" dirty="0" smtClean="0"/>
              <a:t>Handle headers, </a:t>
            </a:r>
            <a:r>
              <a:rPr lang="nl-NL" dirty="0" err="1" smtClean="0"/>
              <a:t>encoding</a:t>
            </a:r>
            <a:r>
              <a:rPr lang="nl-NL" dirty="0" smtClean="0"/>
              <a:t>, </a:t>
            </a:r>
            <a:r>
              <a:rPr lang="nl-NL" dirty="0" err="1" smtClean="0"/>
              <a:t>compression</a:t>
            </a:r>
            <a:r>
              <a:rPr lang="nl-NL" dirty="0" smtClean="0"/>
              <a:t>, …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1401185" y="5312963"/>
            <a:ext cx="2184843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b="1" dirty="0"/>
          </a:p>
          <a:p>
            <a:pPr algn="ctr"/>
            <a:endParaRPr lang="nl-NL" sz="2700" b="1" dirty="0"/>
          </a:p>
          <a:p>
            <a:pPr algn="ctr"/>
            <a:endParaRPr lang="nl-NL" sz="2700" b="1" dirty="0"/>
          </a:p>
          <a:p>
            <a:pPr algn="ctr"/>
            <a:endParaRPr lang="nl-NL" sz="2700" b="1" dirty="0"/>
          </a:p>
          <a:p>
            <a:pPr algn="ctr"/>
            <a:r>
              <a:rPr lang="nl-NL" sz="2700" dirty="0"/>
              <a:t/>
            </a:r>
            <a:br>
              <a:rPr lang="nl-NL" sz="2700" dirty="0"/>
            </a:br>
            <a:endParaRPr lang="nl-NL" sz="2700" dirty="0"/>
          </a:p>
        </p:txBody>
      </p:sp>
      <p:pic>
        <p:nvPicPr>
          <p:cNvPr id="6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317" y="8052301"/>
            <a:ext cx="5187005" cy="19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70131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4983209" y="7207574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13449475" y="6749982"/>
            <a:ext cx="682763" cy="5839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135686" y="6797928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</p:spTree>
    <p:extLst>
      <p:ext uri="{BB962C8B-B14F-4D97-AF65-F5344CB8AC3E}">
        <p14:creationId xmlns:p14="http://schemas.microsoft.com/office/powerpoint/2010/main" val="360208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smtClean="0"/>
              <a:t>Get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: </a:t>
            </a:r>
            <a:r>
              <a:rPr lang="nl-NL" dirty="0" err="1" smtClean="0"/>
              <a:t>JavaScript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Server</a:t>
            </a:r>
          </a:p>
          <a:p>
            <a:r>
              <a:rPr lang="nl-NL" dirty="0" smtClean="0"/>
              <a:t>First steps </a:t>
            </a:r>
            <a:r>
              <a:rPr lang="nl-NL" dirty="0" err="1" smtClean="0"/>
              <a:t>with</a:t>
            </a:r>
            <a:r>
              <a:rPr lang="nl-NL" dirty="0" smtClean="0"/>
              <a:t> Node.js </a:t>
            </a:r>
            <a:r>
              <a:rPr lang="nl-NL" dirty="0" err="1" smtClean="0"/>
              <a:t>and</a:t>
            </a:r>
            <a:r>
              <a:rPr lang="nl-NL" dirty="0" smtClean="0"/>
              <a:t> yes: </a:t>
            </a:r>
            <a:r>
              <a:rPr lang="nl-NL" dirty="0" err="1" smtClean="0"/>
              <a:t>hello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!</a:t>
            </a:r>
          </a:p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language</a:t>
            </a:r>
            <a:r>
              <a:rPr lang="nl-NL" dirty="0" smtClean="0"/>
              <a:t> </a:t>
            </a:r>
            <a:r>
              <a:rPr lang="nl-NL" dirty="0" err="1" smtClean="0"/>
              <a:t>essentials</a:t>
            </a:r>
            <a:r>
              <a:rPr lang="nl-NL" dirty="0" smtClean="0"/>
              <a:t>: </a:t>
            </a:r>
            <a:r>
              <a:rPr lang="nl-NL" i="1" dirty="0" err="1" smtClean="0"/>
              <a:t>functions</a:t>
            </a:r>
            <a:r>
              <a:rPr lang="nl-NL" i="1" dirty="0" smtClean="0"/>
              <a:t> (</a:t>
            </a:r>
            <a:r>
              <a:rPr lang="nl-NL" dirty="0" err="1" smtClean="0"/>
              <a:t>and</a:t>
            </a:r>
            <a:r>
              <a:rPr lang="nl-NL" i="1" dirty="0" smtClean="0"/>
              <a:t> </a:t>
            </a:r>
            <a:r>
              <a:rPr lang="nl-NL" i="1" dirty="0" err="1" smtClean="0"/>
              <a:t>closures</a:t>
            </a:r>
            <a:r>
              <a:rPr lang="nl-NL" i="1" dirty="0" smtClean="0"/>
              <a:t>)</a:t>
            </a:r>
          </a:p>
          <a:p>
            <a:r>
              <a:rPr lang="nl-NL" dirty="0" smtClean="0"/>
              <a:t>Modules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npm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The Single Thread or: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quest</a:t>
            </a:r>
            <a:r>
              <a:rPr lang="nl-NL" dirty="0" smtClean="0"/>
              <a:t> for </a:t>
            </a:r>
            <a:r>
              <a:rPr lang="nl-NL" dirty="0" err="1" smtClean="0"/>
              <a:t>scalability</a:t>
            </a:r>
            <a:endParaRPr lang="nl-NL" dirty="0" smtClean="0"/>
          </a:p>
          <a:p>
            <a:r>
              <a:rPr lang="nl-NL" dirty="0" smtClean="0"/>
              <a:t>Handling HTTP </a:t>
            </a:r>
            <a:r>
              <a:rPr lang="nl-NL" dirty="0" err="1" smtClean="0"/>
              <a:t>requests</a:t>
            </a:r>
            <a:endParaRPr lang="nl-NL" dirty="0"/>
          </a:p>
          <a:p>
            <a:pPr lvl="1"/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nl-NL" dirty="0" smtClean="0"/>
          </a:p>
          <a:p>
            <a:pPr lvl="1"/>
            <a:r>
              <a:rPr lang="nl-NL" dirty="0" err="1"/>
              <a:t>s</a:t>
            </a:r>
            <a:r>
              <a:rPr lang="nl-NL" dirty="0" err="1" smtClean="0"/>
              <a:t>erving</a:t>
            </a:r>
            <a:r>
              <a:rPr lang="nl-NL" dirty="0" smtClean="0"/>
              <a:t>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applications</a:t>
            </a:r>
            <a:r>
              <a:rPr lang="nl-NL" dirty="0" smtClean="0"/>
              <a:t> [</a:t>
            </a:r>
            <a:r>
              <a:rPr lang="nl-NL" dirty="0" err="1" smtClean="0"/>
              <a:t>such</a:t>
            </a:r>
            <a:r>
              <a:rPr lang="nl-NL" dirty="0" smtClean="0"/>
              <a:t> as Oracle JET]</a:t>
            </a:r>
            <a:endParaRPr lang="nl-NL" dirty="0"/>
          </a:p>
          <a:p>
            <a:pPr lvl="1"/>
            <a:r>
              <a:rPr lang="nl-NL" dirty="0" err="1" smtClean="0"/>
              <a:t>Implementing</a:t>
            </a:r>
            <a:r>
              <a:rPr lang="nl-NL" dirty="0" smtClean="0"/>
              <a:t> REST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mBaaS</a:t>
            </a:r>
            <a:r>
              <a:rPr lang="nl-NL" dirty="0" smtClean="0"/>
              <a:t> (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iPaaS</a:t>
            </a:r>
            <a:r>
              <a:rPr lang="nl-NL" dirty="0" smtClean="0"/>
              <a:t>)</a:t>
            </a:r>
          </a:p>
          <a:p>
            <a:r>
              <a:rPr lang="nl-NL" dirty="0" smtClean="0"/>
              <a:t>Making HTTP calls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Services</a:t>
            </a:r>
          </a:p>
          <a:p>
            <a:r>
              <a:rPr lang="nl-NL" dirty="0" smtClean="0"/>
              <a:t>Database </a:t>
            </a:r>
            <a:r>
              <a:rPr lang="nl-NL" dirty="0" err="1" smtClean="0"/>
              <a:t>interaction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Node.js</a:t>
            </a:r>
          </a:p>
          <a:p>
            <a:endParaRPr lang="nl-NL" dirty="0" smtClean="0"/>
          </a:p>
          <a:p>
            <a:endParaRPr lang="en-US" dirty="0"/>
          </a:p>
        </p:txBody>
      </p:sp>
      <p:pic>
        <p:nvPicPr>
          <p:cNvPr id="92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977" y="-411481"/>
            <a:ext cx="7551276" cy="28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61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Simplest</a:t>
            </a:r>
            <a:r>
              <a:rPr lang="nl-NL" dirty="0" smtClean="0"/>
              <a:t> form of HTTP handling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220806"/>
            <a:ext cx="15840110" cy="39513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5924" y="2190327"/>
            <a:ext cx="16502693" cy="3895815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</a:t>
            </a:r>
            <a:r>
              <a:rPr lang="en-US" sz="27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8051553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6075632" y="7207574"/>
            <a:ext cx="8604815" cy="13955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87" y="6571914"/>
            <a:ext cx="9321286" cy="659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779406"/>
            <a:ext cx="5462107" cy="164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9896474" y="6901698"/>
            <a:ext cx="4783973" cy="29261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89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Interpret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respond</a:t>
            </a:r>
            <a:r>
              <a:rPr lang="nl-NL" dirty="0" smtClean="0"/>
              <a:t> </a:t>
            </a:r>
            <a:r>
              <a:rPr lang="nl-NL" dirty="0" err="1" smtClean="0"/>
              <a:t>appropriately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7"/>
            <a:ext cx="15840110" cy="5142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418927"/>
            <a:ext cx="16502693" cy="5142310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invoke: curl http://127.0.0.1:3000/do/me/a/resource?name=Lex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 = require('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') ;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console.log('URL '+ req.url);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 = 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req.url,true</a:t>
            </a:r>
            <a:r>
              <a:rPr lang="en-US" sz="2700" dirty="0">
                <a:latin typeface="Lucida Console" panose="020B0609040504020204" pitchFamily="49" charset="0"/>
              </a:rPr>
              <a:t>).query;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name = queryObject.name;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console.log('path: '+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(req.url).pathname);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: '+</a:t>
            </a:r>
            <a:r>
              <a:rPr lang="en-US" sz="2700" dirty="0" err="1">
                <a:latin typeface="Lucida Console" panose="020B0609040504020204" pitchFamily="49" charset="0"/>
              </a:rPr>
              <a:t>JSON.stringify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</a:t>
            </a:r>
            <a:r>
              <a:rPr lang="en-US" sz="2700" dirty="0">
                <a:latin typeface="Lucida Console" panose="020B0609040504020204" pitchFamily="49" charset="0"/>
              </a:rPr>
              <a:t>('Hello '+ name + '!');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8051553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262470" y="7207574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8051554"/>
            <a:ext cx="9319309" cy="1459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362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Interpret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appropriately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7"/>
            <a:ext cx="15840110" cy="5340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17047"/>
            <a:ext cx="16502693" cy="5142310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invoke: curl http://127.0.0.1:3000/do/me/a/resource?name=Lex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 = require('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') ;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console.log('URL '+ req.url);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 = 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req.url,true</a:t>
            </a:r>
            <a:r>
              <a:rPr lang="en-US" sz="2700" dirty="0">
                <a:latin typeface="Lucida Console" panose="020B0609040504020204" pitchFamily="49" charset="0"/>
              </a:rPr>
              <a:t>).query;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name = queryObject.name;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console.log('path: '+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(req.url).pathname);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: '+</a:t>
            </a:r>
            <a:r>
              <a:rPr lang="en-US" sz="2700" dirty="0" err="1">
                <a:latin typeface="Lucida Console" panose="020B0609040504020204" pitchFamily="49" charset="0"/>
              </a:rPr>
              <a:t>JSON.stringify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</a:t>
            </a:r>
            <a:r>
              <a:rPr lang="en-US" sz="2700" dirty="0">
                <a:latin typeface="Lucida Console" panose="020B0609040504020204" pitchFamily="49" charset="0"/>
              </a:rPr>
              <a:t>('Hello '+ name + '!');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8051553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262470" y="7207574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8051554"/>
            <a:ext cx="9319309" cy="1459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0"/>
          <a:stretch/>
        </p:blipFill>
        <p:spPr bwMode="auto">
          <a:xfrm>
            <a:off x="1624492" y="4023359"/>
            <a:ext cx="15102248" cy="2460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7"/>
            <a:ext cx="15840110" cy="4311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9724" y="2418927"/>
            <a:ext cx="16502693" cy="431131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serve static file: /public/index.html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fs= require('fs');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res.writeHead</a:t>
            </a:r>
            <a:r>
              <a:rPr lang="en-US" sz="2700" dirty="0">
                <a:latin typeface="Lucida Console" panose="020B0609040504020204" pitchFamily="49" charset="0"/>
              </a:rPr>
              <a:t>(200, { 'content-type': 'text/html' });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fs.createReadStream</a:t>
            </a:r>
            <a:r>
              <a:rPr lang="en-US" sz="2700" dirty="0">
                <a:latin typeface="Lucida Console" panose="020B0609040504020204" pitchFamily="49" charset="0"/>
              </a:rPr>
              <a:t>('./public/index.html').pipe(res);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128080" y="6617012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662" y="8562830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97026" y="7261258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2050" idx="3"/>
          </p:cNvCxnSpPr>
          <p:nvPr/>
        </p:nvCxnSpPr>
        <p:spPr>
          <a:xfrm flipV="1">
            <a:off x="8125233" y="7718850"/>
            <a:ext cx="3002847" cy="74103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312923" y="7705589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05344" y="7502007"/>
            <a:ext cx="2321395" cy="188089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8" y="7334673"/>
            <a:ext cx="7784815" cy="2250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4610173" y="8608831"/>
            <a:ext cx="1843461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index.html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509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Remote Resource </a:t>
            </a:r>
            <a:r>
              <a:rPr lang="nl-NL" dirty="0" err="1" smtClean="0"/>
              <a:t>Serving</a:t>
            </a:r>
            <a:r>
              <a:rPr lang="nl-NL" dirty="0" smtClean="0"/>
              <a:t> – </a:t>
            </a:r>
            <a:br>
              <a:rPr lang="nl-NL" dirty="0" smtClean="0"/>
            </a:br>
            <a:r>
              <a:rPr lang="nl-NL" dirty="0" smtClean="0"/>
              <a:t>http in </a:t>
            </a:r>
            <a:r>
              <a:rPr lang="nl-NL" dirty="0" err="1" smtClean="0"/>
              <a:t>and</a:t>
            </a:r>
            <a:r>
              <a:rPr lang="nl-NL" dirty="0" smtClean="0"/>
              <a:t> http 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6386321" cy="6986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5924" y="2418927"/>
            <a:ext cx="16502693" cy="708130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http = require('http');</a:t>
            </a: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options =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host: 'www.un.org',   path: '/</a:t>
            </a:r>
            <a:r>
              <a:rPr lang="en-US" sz="2500" dirty="0" err="1">
                <a:latin typeface="Lucida Console" panose="020B0609040504020204" pitchFamily="49" charset="0"/>
              </a:rPr>
              <a:t>en</a:t>
            </a:r>
            <a:r>
              <a:rPr lang="en-US" sz="2500" dirty="0">
                <a:latin typeface="Lucida Console" panose="020B0609040504020204" pitchFamily="49" charset="0"/>
              </a:rPr>
              <a:t>/universal-declaration-human-rights/' };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server = </a:t>
            </a:r>
            <a:r>
              <a:rPr lang="en-US" sz="2500" dirty="0" err="1">
                <a:latin typeface="Lucida Console" panose="020B0609040504020204" pitchFamily="49" charset="0"/>
              </a:rPr>
              <a:t>http.createServer</a:t>
            </a:r>
            <a:r>
              <a:rPr lang="en-US" sz="2500" dirty="0">
                <a:latin typeface="Lucida Console" panose="020B0609040504020204" pitchFamily="49" charset="0"/>
              </a:rPr>
              <a:t>(function </a:t>
            </a:r>
            <a:r>
              <a:rPr lang="en-US" sz="2500" dirty="0" err="1">
                <a:latin typeface="Lucida Console" panose="020B0609040504020204" pitchFamily="49" charset="0"/>
              </a:rPr>
              <a:t>handleRequest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</a:t>
            </a:r>
            <a:r>
              <a:rPr lang="en-US" sz="2500" dirty="0" err="1">
                <a:latin typeface="Lucida Console" panose="020B0609040504020204" pitchFamily="49" charset="0"/>
              </a:rPr>
              <a:t>res.writeHead</a:t>
            </a:r>
            <a:r>
              <a:rPr lang="en-US" sz="2500" dirty="0">
                <a:latin typeface="Lucida Console" panose="020B0609040504020204" pitchFamily="49" charset="0"/>
              </a:rPr>
              <a:t>(200, { 'content-type': 'text/html'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</a:t>
            </a:r>
            <a:r>
              <a:rPr lang="en-US" sz="2500" b="1" dirty="0" err="1">
                <a:latin typeface="Lucida Console" panose="020B0609040504020204" pitchFamily="49" charset="0"/>
              </a:rPr>
              <a:t>http.get</a:t>
            </a:r>
            <a:r>
              <a:rPr lang="en-US" sz="2500" dirty="0">
                <a:latin typeface="Lucida Console" panose="020B0609040504020204" pitchFamily="49" charset="0"/>
              </a:rPr>
              <a:t>(options, function </a:t>
            </a:r>
            <a:r>
              <a:rPr lang="en-US" sz="2500" dirty="0" err="1">
                <a:latin typeface="Lucida Console" panose="020B0609040504020204" pitchFamily="49" charset="0"/>
              </a:rPr>
              <a:t>handleRemoteResponse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resp</a:t>
            </a:r>
            <a:r>
              <a:rPr lang="en-US" sz="2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</a:t>
            </a: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body="";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</a:t>
            </a:r>
            <a:r>
              <a:rPr lang="en-US" sz="2500" dirty="0" err="1">
                <a:latin typeface="Lucida Console" panose="020B0609040504020204" pitchFamily="49" charset="0"/>
              </a:rPr>
              <a:t>resp.on</a:t>
            </a:r>
            <a:r>
              <a:rPr lang="en-US" sz="2500" dirty="0">
                <a:latin typeface="Lucida Console" panose="020B0609040504020204" pitchFamily="49" charset="0"/>
              </a:rPr>
              <a:t>("data", function(chunk) { //response returned in chunks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	      body = </a:t>
            </a:r>
            <a:r>
              <a:rPr lang="en-US" sz="2500" dirty="0" err="1">
                <a:latin typeface="Lucida Console" panose="020B0609040504020204" pitchFamily="49" charset="0"/>
              </a:rPr>
              <a:t>body+chunk</a:t>
            </a:r>
            <a:r>
              <a:rPr lang="en-US" sz="25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</a:t>
            </a:r>
            <a:r>
              <a:rPr lang="en-US" sz="2500" dirty="0" err="1">
                <a:latin typeface="Lucida Console" panose="020B0609040504020204" pitchFamily="49" charset="0"/>
              </a:rPr>
              <a:t>resp.on</a:t>
            </a:r>
            <a:r>
              <a:rPr lang="en-US" sz="2500" dirty="0">
                <a:latin typeface="Lucida Console" panose="020B0609040504020204" pitchFamily="49" charset="0"/>
              </a:rPr>
              <a:t>("end", function() { //when response is complete, pass it on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</a:t>
            </a:r>
            <a:r>
              <a:rPr lang="en-US" sz="2500" b="1" dirty="0" err="1">
                <a:latin typeface="Lucida Console" panose="020B0609040504020204" pitchFamily="49" charset="0"/>
              </a:rPr>
              <a:t>res.end</a:t>
            </a:r>
            <a:r>
              <a:rPr lang="en-US" sz="2500" b="1" dirty="0">
                <a:latin typeface="Lucida Console" panose="020B0609040504020204" pitchFamily="49" charset="0"/>
              </a:rPr>
              <a:t>(body);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}).on('error', function(e)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console.log("Got error: "+ </a:t>
            </a:r>
            <a:r>
              <a:rPr lang="en-US" sz="2500" dirty="0" err="1">
                <a:latin typeface="Lucida Console" panose="020B0609040504020204" pitchFamily="49" charset="0"/>
              </a:rPr>
              <a:t>e.message</a:t>
            </a:r>
            <a:r>
              <a:rPr lang="en-US" sz="2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}).listen(3000);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729812" y="7437085"/>
            <a:ext cx="1377233" cy="16224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936" y="8871079"/>
            <a:ext cx="2411469" cy="106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lbow Connector 9"/>
          <p:cNvCxnSpPr/>
          <p:nvPr/>
        </p:nvCxnSpPr>
        <p:spPr>
          <a:xfrm flipV="1">
            <a:off x="8836945" y="8242119"/>
            <a:ext cx="1892867" cy="5522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14908851" y="7783123"/>
            <a:ext cx="2227547" cy="16224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Remote Website</a:t>
            </a:r>
          </a:p>
          <a:p>
            <a:pPr algn="ctr"/>
            <a:endParaRPr lang="nl-NL" sz="2700" dirty="0"/>
          </a:p>
        </p:txBody>
      </p:sp>
      <p:cxnSp>
        <p:nvCxnSpPr>
          <p:cNvPr id="16" name="Elbow Connector 15"/>
          <p:cNvCxnSpPr/>
          <p:nvPr/>
        </p:nvCxnSpPr>
        <p:spPr>
          <a:xfrm>
            <a:off x="12149748" y="8674068"/>
            <a:ext cx="2801806" cy="34603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663282" y="8653633"/>
            <a:ext cx="1466820" cy="987327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 </a:t>
            </a:r>
          </a:p>
          <a:p>
            <a:r>
              <a:rPr lang="nl-NL" sz="2700" i="1" dirty="0" err="1"/>
              <a:t>request</a:t>
            </a:r>
            <a:endParaRPr lang="en-US" sz="2700" i="1" dirty="0"/>
          </a:p>
        </p:txBody>
      </p:sp>
      <p:sp>
        <p:nvSpPr>
          <p:cNvPr id="20" name="Rectangle 19"/>
          <p:cNvSpPr/>
          <p:nvPr/>
        </p:nvSpPr>
        <p:spPr>
          <a:xfrm>
            <a:off x="15361212" y="8828873"/>
            <a:ext cx="1365527" cy="4355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755" y="8518241"/>
            <a:ext cx="2737302" cy="111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3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softwaresecured.com/wp-content/uploads/2015/04/express-j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59" y="6722956"/>
            <a:ext cx="12445204" cy="373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Express web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framework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 </a:t>
            </a:r>
            <a:r>
              <a:rPr lang="en-US" dirty="0" smtClean="0"/>
              <a:t>Node.js</a:t>
            </a:r>
            <a:endParaRPr lang="nl-NL" dirty="0" smtClean="0"/>
          </a:p>
          <a:p>
            <a:r>
              <a:rPr lang="nl-NL" dirty="0" smtClean="0"/>
              <a:t>Framework on top of </a:t>
            </a:r>
            <a:r>
              <a:rPr lang="nl-NL" dirty="0" err="1" smtClean="0"/>
              <a:t>core</a:t>
            </a:r>
            <a:r>
              <a:rPr lang="nl-NL" dirty="0" smtClean="0"/>
              <a:t> Node.js top </a:t>
            </a:r>
            <a:r>
              <a:rPr lang="nl-NL" dirty="0" err="1" smtClean="0"/>
              <a:t>facilitate</a:t>
            </a:r>
            <a:r>
              <a:rPr lang="nl-NL" dirty="0" smtClean="0"/>
              <a:t>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requests</a:t>
            </a:r>
            <a:endParaRPr lang="nl-NL" dirty="0" smtClean="0"/>
          </a:p>
          <a:p>
            <a:pPr lvl="1"/>
            <a:r>
              <a:rPr lang="en-US" dirty="0" smtClean="0"/>
              <a:t>“Express </a:t>
            </a:r>
            <a:r>
              <a:rPr lang="en-US" dirty="0"/>
              <a:t>provides a thin layer of fundamental web application features, without obscuring Node.js features that you know and love</a:t>
            </a:r>
            <a:r>
              <a:rPr lang="en-US" dirty="0" smtClean="0"/>
              <a:t>.”</a:t>
            </a:r>
            <a:endParaRPr lang="nl-NL" dirty="0" smtClean="0"/>
          </a:p>
          <a:p>
            <a:r>
              <a:rPr lang="nl-NL" dirty="0" err="1" smtClean="0"/>
              <a:t>Convenient</a:t>
            </a:r>
            <a:r>
              <a:rPr lang="nl-NL" dirty="0" smtClean="0"/>
              <a:t> for </a:t>
            </a:r>
          </a:p>
          <a:p>
            <a:pPr lvl="1"/>
            <a:r>
              <a:rPr lang="nl-NL" dirty="0" smtClean="0"/>
              <a:t>Web Server for </a:t>
            </a:r>
            <a:r>
              <a:rPr lang="nl-NL" dirty="0" err="1" smtClean="0"/>
              <a:t>static</a:t>
            </a:r>
            <a:r>
              <a:rPr lang="nl-NL" dirty="0" smtClean="0"/>
              <a:t> files</a:t>
            </a:r>
          </a:p>
          <a:p>
            <a:pPr lvl="1"/>
            <a:r>
              <a:rPr lang="nl-NL" dirty="0" smtClean="0"/>
              <a:t>API </a:t>
            </a:r>
            <a:r>
              <a:rPr lang="nl-NL" dirty="0" err="1" smtClean="0"/>
              <a:t>implementation</a:t>
            </a:r>
            <a:r>
              <a:rPr lang="nl-NL" dirty="0" smtClean="0"/>
              <a:t> (REST)</a:t>
            </a:r>
          </a:p>
          <a:p>
            <a:pPr lvl="1"/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r>
              <a:rPr lang="nl-NL" dirty="0" smtClean="0"/>
              <a:t> handling</a:t>
            </a:r>
          </a:p>
          <a:p>
            <a:r>
              <a:rPr lang="nl-NL" dirty="0" smtClean="0"/>
              <a:t>Express is </a:t>
            </a:r>
            <a:r>
              <a:rPr lang="nl-NL" dirty="0" err="1" smtClean="0"/>
              <a:t>distributed</a:t>
            </a:r>
            <a:r>
              <a:rPr lang="nl-NL" dirty="0" smtClean="0"/>
              <a:t> as </a:t>
            </a:r>
            <a:r>
              <a:rPr lang="nl-NL" dirty="0" err="1" smtClean="0"/>
              <a:t>npm</a:t>
            </a:r>
            <a:r>
              <a:rPr lang="nl-NL" dirty="0" smtClean="0"/>
              <a:t> package</a:t>
            </a:r>
          </a:p>
          <a:p>
            <a:pPr lvl="1"/>
            <a:r>
              <a:rPr lang="nl-NL" dirty="0" err="1" smtClean="0"/>
              <a:t>npm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express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4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Express - </a:t>
            </a:r>
            <a:r>
              <a:rPr lang="nl-NL" dirty="0" err="1" smtClean="0"/>
              <a:t>Simplest</a:t>
            </a:r>
            <a:r>
              <a:rPr lang="nl-NL" dirty="0" smtClean="0"/>
              <a:t> form of HTTP handling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5840110" cy="4331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418928"/>
            <a:ext cx="16502693" cy="4726812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express = require('express')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http = require('http');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.use(function 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res, next)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 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});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// Create HTTP server with Express app as the request listener 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(app)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7743539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6075632" y="7207574"/>
            <a:ext cx="8604815" cy="13955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87" y="6571914"/>
            <a:ext cx="9321286" cy="659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779406"/>
            <a:ext cx="5462107" cy="164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9896474" y="6901698"/>
            <a:ext cx="4783973" cy="29261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923" y="8666021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82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Express – Even </a:t>
            </a:r>
            <a:r>
              <a:rPr lang="nl-NL" dirty="0" err="1" smtClean="0"/>
              <a:t>simpler</a:t>
            </a:r>
            <a:r>
              <a:rPr lang="nl-NL" dirty="0" smtClean="0"/>
              <a:t> form of HTTP handling (or at </a:t>
            </a:r>
            <a:r>
              <a:rPr lang="nl-NL" dirty="0" err="1" smtClean="0"/>
              <a:t>least</a:t>
            </a:r>
            <a:r>
              <a:rPr lang="nl-NL" dirty="0" smtClean="0"/>
              <a:t> </a:t>
            </a:r>
            <a:r>
              <a:rPr lang="nl-NL" dirty="0" err="1" smtClean="0"/>
              <a:t>simpler</a:t>
            </a:r>
            <a:r>
              <a:rPr lang="nl-NL" dirty="0" smtClean="0"/>
              <a:t> code)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5840110" cy="36868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884" y="2418928"/>
            <a:ext cx="16502693" cy="348031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express = require('express');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express().use(function 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res, next)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 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}).listen(3000);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7743539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6075632" y="7207574"/>
            <a:ext cx="8604815" cy="13955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87" y="6571914"/>
            <a:ext cx="9321286" cy="659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779406"/>
            <a:ext cx="5462107" cy="164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9896474" y="6901698"/>
            <a:ext cx="4783973" cy="29261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923" y="8666021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50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9"/>
            <a:ext cx="15840110" cy="3600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1644" y="2418927"/>
            <a:ext cx="16502693" cy="341876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static file server for all resources in public and below</a:t>
            </a:r>
          </a:p>
          <a:p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will server public/index.html when invoked at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express = require('express'); //</a:t>
            </a:r>
            <a:r>
              <a:rPr lang="en-US" sz="2700" dirty="0" err="1">
                <a:latin typeface="Lucida Console" panose="020B0609040504020204" pitchFamily="49" charset="0"/>
              </a:rPr>
              <a:t>npm</a:t>
            </a:r>
            <a:r>
              <a:rPr lang="en-US" sz="2700" dirty="0">
                <a:latin typeface="Lucida Console" panose="020B0609040504020204" pitchFamily="49" charset="0"/>
              </a:rPr>
              <a:t> install express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express().</a:t>
            </a:r>
            <a:r>
              <a:rPr lang="en-US" sz="2700" b="1" dirty="0">
                <a:latin typeface="Lucida Console" panose="020B0609040504020204" pitchFamily="49" charset="0"/>
              </a:rPr>
              <a:t>use(</a:t>
            </a:r>
            <a:r>
              <a:rPr lang="en-US" sz="2700" b="1" dirty="0" err="1">
                <a:latin typeface="Lucida Console" panose="020B0609040504020204" pitchFamily="49" charset="0"/>
              </a:rPr>
              <a:t>express.static</a:t>
            </a:r>
            <a:r>
              <a:rPr lang="en-US" sz="2700" b="1" dirty="0">
                <a:latin typeface="Lucida Console" panose="020B0609040504020204" pitchFamily="49" charset="0"/>
              </a:rPr>
              <a:t>(__</a:t>
            </a:r>
            <a:r>
              <a:rPr lang="en-US" sz="2700" b="1" dirty="0" err="1">
                <a:latin typeface="Lucida Console" panose="020B0609040504020204" pitchFamily="49" charset="0"/>
              </a:rPr>
              <a:t>dirname</a:t>
            </a:r>
            <a:r>
              <a:rPr lang="en-US" sz="2700" b="1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128080" y="6617013"/>
            <a:ext cx="2457948" cy="16393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364" y="7845950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97026" y="7261258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125233" y="7718850"/>
            <a:ext cx="3002847" cy="74103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312923" y="7705589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05344" y="6617012"/>
            <a:ext cx="2594501" cy="276588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14610173" y="7538716"/>
            <a:ext cx="1843461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index.html</a:t>
            </a:r>
            <a:endParaRPr 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8" y="6515383"/>
            <a:ext cx="7797001" cy="289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4610173" y="8153184"/>
            <a:ext cx="1843461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image.jpg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14610173" y="8767652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some-pdf.pdf</a:t>
            </a:r>
            <a:endParaRPr lang="en-US" sz="2000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103" y="8763806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8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9352895" y="4846759"/>
            <a:ext cx="4369686" cy="16686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JET on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Oracle JET is a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action is on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endParaRPr lang="nl-NL" dirty="0" smtClean="0"/>
          </a:p>
          <a:p>
            <a:r>
              <a:rPr lang="nl-NL" dirty="0" err="1" smtClean="0"/>
              <a:t>Role</a:t>
            </a:r>
            <a:r>
              <a:rPr lang="nl-NL" dirty="0" smtClean="0"/>
              <a:t> of Node.js: serve </a:t>
            </a:r>
            <a:r>
              <a:rPr lang="nl-NL" dirty="0" err="1" smtClean="0"/>
              <a:t>the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resources</a:t>
            </a:r>
          </a:p>
          <a:p>
            <a:pPr lvl="1"/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static</a:t>
            </a:r>
            <a:r>
              <a:rPr lang="nl-NL" dirty="0" smtClean="0"/>
              <a:t> HTML, CSS </a:t>
            </a:r>
            <a:r>
              <a:rPr lang="nl-NL" dirty="0" err="1" smtClean="0"/>
              <a:t>and</a:t>
            </a:r>
            <a:r>
              <a:rPr lang="nl-NL" dirty="0" smtClean="0"/>
              <a:t> JS files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67734" y="5177429"/>
            <a:ext cx="819314" cy="587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dirty="0"/>
              <a:t>app.js</a:t>
            </a:r>
            <a:endParaRPr lang="en-US" dirty="0"/>
          </a:p>
        </p:txBody>
      </p:sp>
      <p:pic>
        <p:nvPicPr>
          <p:cNvPr id="7" name="Picture 6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76" y="4939433"/>
            <a:ext cx="1317799" cy="98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873" y="5171910"/>
            <a:ext cx="1601801" cy="115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8481721" y="5794352"/>
            <a:ext cx="1086012" cy="1642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12798600" y="5919730"/>
            <a:ext cx="787429" cy="65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5" y="5764642"/>
            <a:ext cx="8124029" cy="3707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709" y="6208149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448" y="7126004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47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Supporting</a:t>
            </a:r>
            <a:r>
              <a:rPr lang="nl-NL" dirty="0" smtClean="0"/>
              <a:t> Resources on GitHub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4602459" cy="57277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github.com/lucasjellema/nodejs-introduction-workshop-may2017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4872" y="7985760"/>
            <a:ext cx="4714382" cy="176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040" y="3240603"/>
            <a:ext cx="9403080" cy="6189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424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9352895" y="4846759"/>
            <a:ext cx="4369686" cy="16686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JET on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Oracle JET is a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action is on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endParaRPr lang="nl-NL" dirty="0" smtClean="0"/>
          </a:p>
          <a:p>
            <a:r>
              <a:rPr lang="nl-NL" dirty="0" err="1" smtClean="0"/>
              <a:t>Role</a:t>
            </a:r>
            <a:r>
              <a:rPr lang="nl-NL" dirty="0" smtClean="0"/>
              <a:t> of Node.js: serve </a:t>
            </a:r>
            <a:r>
              <a:rPr lang="nl-NL" dirty="0" err="1" smtClean="0"/>
              <a:t>the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resources</a:t>
            </a:r>
          </a:p>
          <a:p>
            <a:pPr lvl="1"/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static</a:t>
            </a:r>
            <a:r>
              <a:rPr lang="nl-NL" dirty="0" smtClean="0"/>
              <a:t> HTML, CSS </a:t>
            </a:r>
            <a:r>
              <a:rPr lang="nl-NL" dirty="0" err="1" smtClean="0"/>
              <a:t>and</a:t>
            </a:r>
            <a:r>
              <a:rPr lang="nl-NL" dirty="0" smtClean="0"/>
              <a:t> JS files</a:t>
            </a:r>
          </a:p>
          <a:p>
            <a:r>
              <a:rPr lang="nl-NL" dirty="0" err="1" smtClean="0"/>
              <a:t>Additionally</a:t>
            </a:r>
            <a:r>
              <a:rPr lang="nl-NL" dirty="0" smtClean="0"/>
              <a:t>: Node.js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back </a:t>
            </a:r>
            <a:r>
              <a:rPr lang="nl-NL" dirty="0" smtClean="0"/>
              <a:t>end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proxy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smtClean="0"/>
              <a:t>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leverages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Rounded Rectangle 4">
            <a:hlinkClick r:id="rId3"/>
          </p:cNvPr>
          <p:cNvSpPr/>
          <p:nvPr/>
        </p:nvSpPr>
        <p:spPr>
          <a:xfrm>
            <a:off x="15038190" y="5237037"/>
            <a:ext cx="1092420" cy="10113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500" dirty="0"/>
              <a:t>REST API</a:t>
            </a:r>
            <a:endParaRPr 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9567734" y="5177429"/>
            <a:ext cx="819314" cy="587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dirty="0"/>
              <a:t>app.js</a:t>
            </a:r>
            <a:endParaRPr lang="en-US" dirty="0"/>
          </a:p>
        </p:txBody>
      </p:sp>
      <p:pic>
        <p:nvPicPr>
          <p:cNvPr id="7" name="Picture 6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76" y="4939433"/>
            <a:ext cx="1317799" cy="98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873" y="5171910"/>
            <a:ext cx="1601801" cy="115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8"/>
          <p:cNvSpPr/>
          <p:nvPr/>
        </p:nvSpPr>
        <p:spPr>
          <a:xfrm>
            <a:off x="9823551" y="5762357"/>
            <a:ext cx="5339428" cy="1154277"/>
          </a:xfrm>
          <a:custGeom>
            <a:avLst/>
            <a:gdLst>
              <a:gd name="connsiteX0" fmla="*/ 0 w 2815628"/>
              <a:gd name="connsiteY0" fmla="*/ 0 h 811601"/>
              <a:gd name="connsiteX1" fmla="*/ 570368 w 2815628"/>
              <a:gd name="connsiteY1" fmla="*/ 742384 h 811601"/>
              <a:gd name="connsiteX2" fmla="*/ 2227152 w 2815628"/>
              <a:gd name="connsiteY2" fmla="*/ 733331 h 811601"/>
              <a:gd name="connsiteX3" fmla="*/ 2815628 w 2815628"/>
              <a:gd name="connsiteY3" fmla="*/ 334978 h 81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5628" h="811601">
                <a:moveTo>
                  <a:pt x="0" y="0"/>
                </a:moveTo>
                <a:cubicBezTo>
                  <a:pt x="99588" y="310081"/>
                  <a:pt x="199176" y="620162"/>
                  <a:pt x="570368" y="742384"/>
                </a:cubicBezTo>
                <a:cubicBezTo>
                  <a:pt x="941560" y="864606"/>
                  <a:pt x="1852942" y="801232"/>
                  <a:pt x="2227152" y="733331"/>
                </a:cubicBezTo>
                <a:cubicBezTo>
                  <a:pt x="2601362" y="665430"/>
                  <a:pt x="2708495" y="500204"/>
                  <a:pt x="2815628" y="334978"/>
                </a:cubicBezTo>
              </a:path>
            </a:pathLst>
          </a:custGeom>
          <a:noFill/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237675" y="7207127"/>
            <a:ext cx="3865828" cy="2098497"/>
            <a:chOff x="2847397" y="5012843"/>
            <a:chExt cx="2319910" cy="1712454"/>
          </a:xfrm>
        </p:grpSpPr>
        <p:pic>
          <p:nvPicPr>
            <p:cNvPr id="10" name="Picture 9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7397" y="5229200"/>
              <a:ext cx="2319910" cy="14960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4671" y="5012843"/>
              <a:ext cx="157797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 flipV="1">
            <a:off x="8481721" y="5794352"/>
            <a:ext cx="1086012" cy="1642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log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12798600" y="5919730"/>
            <a:ext cx="787429" cy="65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log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15605284" y="5785022"/>
            <a:ext cx="787429" cy="65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709" y="6353352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448" y="7271208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5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Handling Form </a:t>
            </a:r>
            <a:r>
              <a:rPr lang="nl-NL" dirty="0" err="1" smtClean="0"/>
              <a:t>Submit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HTTP POST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8"/>
            <a:ext cx="15840110" cy="53269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1644" y="2418928"/>
            <a:ext cx="16502693" cy="5326976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static file server for all resources in public and below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AND handle forms submission to path /forms/... 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express = require('express'); //</a:t>
            </a:r>
            <a:r>
              <a:rPr lang="en-US" dirty="0" err="1">
                <a:latin typeface="Lucida Console" panose="020B0609040504020204" pitchFamily="49" charset="0"/>
              </a:rPr>
              <a:t>npm</a:t>
            </a:r>
            <a:r>
              <a:rPr lang="en-US" dirty="0">
                <a:latin typeface="Lucida Console" panose="020B0609040504020204" pitchFamily="49" charset="0"/>
              </a:rPr>
              <a:t> install express</a:t>
            </a:r>
          </a:p>
          <a:p>
            <a:r>
              <a:rPr lang="en-US" b="1" dirty="0" err="1">
                <a:latin typeface="Lucida Console" panose="020B0609040504020204" pitchFamily="49" charset="0"/>
              </a:rPr>
              <a:t>var</a:t>
            </a:r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err="1">
                <a:latin typeface="Lucida Console" panose="020B0609040504020204" pitchFamily="49" charset="0"/>
              </a:rPr>
              <a:t>bodyParser</a:t>
            </a:r>
            <a:r>
              <a:rPr lang="en-US" b="1" dirty="0">
                <a:latin typeface="Lucida Console" panose="020B0609040504020204" pitchFamily="49" charset="0"/>
              </a:rPr>
              <a:t> = require('body-parser');</a:t>
            </a:r>
            <a:r>
              <a:rPr lang="en-US" dirty="0">
                <a:latin typeface="Lucida Console" panose="020B0609040504020204" pitchFamily="49" charset="0"/>
              </a:rPr>
              <a:t> // </a:t>
            </a:r>
            <a:r>
              <a:rPr lang="en-US" dirty="0" err="1">
                <a:latin typeface="Lucida Console" panose="020B0609040504020204" pitchFamily="49" charset="0"/>
              </a:rPr>
              <a:t>npm</a:t>
            </a:r>
            <a:r>
              <a:rPr lang="en-US" dirty="0">
                <a:latin typeface="Lucida Console" panose="020B0609040504020204" pitchFamily="49" charset="0"/>
              </a:rPr>
              <a:t> install body-parser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.use(</a:t>
            </a:r>
            <a:r>
              <a:rPr lang="en-US" dirty="0" err="1">
                <a:latin typeface="Lucida Console" panose="020B0609040504020204" pitchFamily="49" charset="0"/>
              </a:rPr>
              <a:t>bodyParser.urlencoded</a:t>
            </a:r>
            <a:r>
              <a:rPr lang="en-US" dirty="0">
                <a:latin typeface="Lucida Console" panose="020B0609040504020204" pitchFamily="49" charset="0"/>
              </a:rPr>
              <a:t>({ extended: true}))</a:t>
            </a:r>
          </a:p>
          <a:p>
            <a:r>
              <a:rPr lang="en-US" dirty="0">
                <a:latin typeface="Lucida Console" panose="020B0609040504020204" pitchFamily="49" charset="0"/>
              </a:rPr>
              <a:t>		   </a:t>
            </a:r>
            <a:r>
              <a:rPr lang="en-US" b="1" dirty="0">
                <a:latin typeface="Lucida Console" panose="020B0609040504020204" pitchFamily="49" charset="0"/>
              </a:rPr>
              <a:t>.post('/forms/*', function (</a:t>
            </a:r>
            <a:r>
              <a:rPr lang="en-US" b="1" dirty="0" err="1">
                <a:latin typeface="Lucida Console" panose="020B0609040504020204" pitchFamily="49" charset="0"/>
              </a:rPr>
              <a:t>req</a:t>
            </a:r>
            <a:r>
              <a:rPr lang="en-US" b="1" dirty="0">
                <a:latin typeface="Lucida Console" panose="020B0609040504020204" pitchFamily="49" charset="0"/>
              </a:rPr>
              <a:t>, res) { //process 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    console.log(</a:t>
            </a:r>
            <a:r>
              <a:rPr lang="en-US" b="1" dirty="0" err="1">
                <a:latin typeface="Lucida Console" panose="020B0609040504020204" pitchFamily="49" charset="0"/>
              </a:rPr>
              <a:t>JSON.stringify</a:t>
            </a:r>
            <a:r>
              <a:rPr lang="en-US" b="1" dirty="0">
                <a:latin typeface="Lucida Console" panose="020B0609040504020204" pitchFamily="49" charset="0"/>
              </a:rPr>
              <a:t>(</a:t>
            </a:r>
            <a:r>
              <a:rPr lang="en-US" b="1" dirty="0" err="1">
                <a:latin typeface="Lucida Console" panose="020B0609040504020204" pitchFamily="49" charset="0"/>
              </a:rPr>
              <a:t>req.body</a:t>
            </a:r>
            <a:r>
              <a:rPr lang="en-US" b="1" dirty="0">
                <a:latin typeface="Lucida Console" panose="020B0609040504020204" pitchFamily="49" charset="0"/>
              </a:rPr>
              <a:t>));	    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	       </a:t>
            </a:r>
            <a:r>
              <a:rPr lang="en-US" b="1" dirty="0" err="1">
                <a:latin typeface="Lucida Console" panose="020B0609040504020204" pitchFamily="49" charset="0"/>
              </a:rPr>
              <a:t>res.end</a:t>
            </a:r>
            <a:r>
              <a:rPr lang="en-US" b="1" dirty="0">
                <a:latin typeface="Lucida Console" panose="020B0609040504020204" pitchFamily="49" charset="0"/>
              </a:rPr>
              <a:t>('Thank you '+ </a:t>
            </a:r>
            <a:r>
              <a:rPr lang="en-US" b="1" dirty="0" err="1">
                <a:latin typeface="Lucida Console" panose="020B0609040504020204" pitchFamily="49" charset="0"/>
              </a:rPr>
              <a:t>req.body.firstname</a:t>
            </a:r>
            <a:r>
              <a:rPr lang="en-US" b="1" dirty="0">
                <a:latin typeface="Lucida Console" panose="020B0609040504020204" pitchFamily="49" charset="0"/>
              </a:rPr>
              <a:t/>
            </a:r>
            <a:br>
              <a:rPr lang="en-US" b="1" dirty="0">
                <a:latin typeface="Lucida Console" panose="020B0609040504020204" pitchFamily="49" charset="0"/>
              </a:rPr>
            </a:br>
            <a:r>
              <a:rPr lang="en-US" b="1" dirty="0">
                <a:latin typeface="Lucida Console" panose="020B0609040504020204" pitchFamily="49" charset="0"/>
              </a:rPr>
              <a:t>                      +' '+</a:t>
            </a:r>
            <a:r>
              <a:rPr lang="en-US" b="1" dirty="0" err="1">
                <a:latin typeface="Lucida Console" panose="020B0609040504020204" pitchFamily="49" charset="0"/>
              </a:rPr>
              <a:t>req.body.lastname</a:t>
            </a:r>
            <a:r>
              <a:rPr lang="en-US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.use(</a:t>
            </a:r>
            <a:r>
              <a:rPr lang="en-US" dirty="0" err="1">
                <a:latin typeface="Lucida Console" panose="020B0609040504020204" pitchFamily="49" charset="0"/>
              </a:rPr>
              <a:t>express.static</a:t>
            </a:r>
            <a:r>
              <a:rPr lang="en-US" dirty="0">
                <a:latin typeface="Lucida Console" panose="020B0609040504020204" pitchFamily="49" charset="0"/>
              </a:rPr>
              <a:t>(__</a:t>
            </a:r>
            <a:r>
              <a:rPr lang="en-US" dirty="0" err="1">
                <a:latin typeface="Lucida Console" panose="020B0609040504020204" pitchFamily="49" charset="0"/>
              </a:rPr>
              <a:t>dirname</a:t>
            </a:r>
            <a:r>
              <a:rPr lang="en-US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dirty="0">
                <a:latin typeface="Lucida Console" panose="020B0609040504020204" pitchFamily="49" charset="0"/>
              </a:rPr>
              <a:t>		   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585664" y="7364452"/>
            <a:ext cx="2505566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POST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585664" y="7901138"/>
            <a:ext cx="2542416" cy="42781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7808782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7232262"/>
            <a:ext cx="1911737" cy="18808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 smtClean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66" y="7597106"/>
            <a:ext cx="4162238" cy="1597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919" y="7823411"/>
            <a:ext cx="5724794" cy="1866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45" y="8870844"/>
            <a:ext cx="3644689" cy="79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Elbow Connector 18"/>
          <p:cNvCxnSpPr/>
          <p:nvPr/>
        </p:nvCxnSpPr>
        <p:spPr>
          <a:xfrm rot="5400000">
            <a:off x="10546010" y="8148375"/>
            <a:ext cx="712253" cy="7249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02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Handling REST GET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1672167"/>
            <a:ext cx="16386321" cy="7608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1550247"/>
            <a:ext cx="15815196" cy="838935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express = require('express'), fs = require('fs');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departments= </a:t>
            </a:r>
            <a:r>
              <a:rPr lang="en-US" sz="2500" dirty="0" err="1">
                <a:latin typeface="Lucida Console" panose="020B0609040504020204" pitchFamily="49" charset="0"/>
              </a:rPr>
              <a:t>JSON.parse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fs.readFileSync</a:t>
            </a:r>
            <a:r>
              <a:rPr lang="en-US" sz="2500" dirty="0">
                <a:latin typeface="Lucida Console" panose="020B0609040504020204" pitchFamily="49" charset="0"/>
              </a:rPr>
              <a:t>('</a:t>
            </a:r>
            <a:r>
              <a:rPr lang="en-US" sz="2500" dirty="0" err="1">
                <a:latin typeface="Lucida Console" panose="020B0609040504020204" pitchFamily="49" charset="0"/>
              </a:rPr>
              <a:t>departments.json</a:t>
            </a:r>
            <a:r>
              <a:rPr lang="en-US" sz="2500" dirty="0">
                <a:latin typeface="Lucida Console" panose="020B0609040504020204" pitchFamily="49" charset="0"/>
              </a:rPr>
              <a:t>', 'utf8'));</a:t>
            </a: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.</a:t>
            </a:r>
            <a:r>
              <a:rPr lang="en-US" sz="2500" b="1" dirty="0">
                <a:latin typeface="Lucida Console" panose="020B0609040504020204" pitchFamily="49" charset="0"/>
              </a:rPr>
              <a:t>get('/departments/:</a:t>
            </a:r>
            <a:r>
              <a:rPr lang="en-US" sz="2500" b="1" dirty="0" err="1">
                <a:latin typeface="Lucida Console" panose="020B0609040504020204" pitchFamily="49" charset="0"/>
              </a:rPr>
              <a:t>departmentId</a:t>
            </a:r>
            <a:r>
              <a:rPr lang="en-US" sz="2500" b="1" dirty="0">
                <a:latin typeface="Lucida Console" panose="020B0609040504020204" pitchFamily="49" charset="0"/>
              </a:rPr>
              <a:t>'</a:t>
            </a:r>
            <a:r>
              <a:rPr lang="en-US" sz="2500" dirty="0">
                <a:latin typeface="Lucida Console" panose="020B0609040504020204" pitchFamily="49" charset="0"/>
              </a:rPr>
              <a:t>, function 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</a:t>
            </a: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department = </a:t>
            </a:r>
            <a:r>
              <a:rPr lang="en-US" sz="2500" dirty="0" err="1">
                <a:latin typeface="Lucida Console" panose="020B0609040504020204" pitchFamily="49" charset="0"/>
              </a:rPr>
              <a:t>getDepartment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req.params</a:t>
            </a:r>
            <a:r>
              <a:rPr lang="en-US" sz="2500" dirty="0">
                <a:latin typeface="Lucida Console" panose="020B0609040504020204" pitchFamily="49" charset="0"/>
              </a:rPr>
              <a:t>['</a:t>
            </a:r>
            <a:r>
              <a:rPr lang="en-US" sz="2500" dirty="0" err="1">
                <a:latin typeface="Lucida Console" panose="020B0609040504020204" pitchFamily="49" charset="0"/>
              </a:rPr>
              <a:t>departmentId</a:t>
            </a:r>
            <a:r>
              <a:rPr lang="en-US" sz="2500" dirty="0">
                <a:latin typeface="Lucida Console" panose="020B0609040504020204" pitchFamily="49" charset="0"/>
              </a:rPr>
              <a:t>']);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console.log(</a:t>
            </a:r>
            <a:r>
              <a:rPr lang="en-US" sz="2500" dirty="0" err="1">
                <a:latin typeface="Lucida Console" panose="020B0609040504020204" pitchFamily="49" charset="0"/>
              </a:rPr>
              <a:t>JSON.stringify</a:t>
            </a:r>
            <a:r>
              <a:rPr lang="en-US" sz="2500" dirty="0">
                <a:latin typeface="Lucida Console" panose="020B0609040504020204" pitchFamily="49" charset="0"/>
              </a:rPr>
              <a:t>(department));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</a:t>
            </a:r>
            <a:r>
              <a:rPr lang="en-US" sz="2500" dirty="0" err="1">
                <a:latin typeface="Lucida Console" panose="020B0609040504020204" pitchFamily="49" charset="0"/>
              </a:rPr>
              <a:t>res.send</a:t>
            </a:r>
            <a:r>
              <a:rPr lang="en-US" sz="2500" dirty="0">
                <a:latin typeface="Lucida Console" panose="020B0609040504020204" pitchFamily="49" charset="0"/>
              </a:rPr>
              <a:t>( department);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.</a:t>
            </a:r>
            <a:r>
              <a:rPr lang="en-US" sz="2500" b="1" dirty="0">
                <a:latin typeface="Lucida Console" panose="020B0609040504020204" pitchFamily="49" charset="0"/>
              </a:rPr>
              <a:t>get('/departments'</a:t>
            </a:r>
            <a:r>
              <a:rPr lang="en-US" sz="2500" dirty="0">
                <a:latin typeface="Lucida Console" panose="020B0609040504020204" pitchFamily="49" charset="0"/>
              </a:rPr>
              <a:t>, function 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	   </a:t>
            </a:r>
            <a:r>
              <a:rPr lang="en-US" sz="2500" dirty="0" err="1">
                <a:latin typeface="Lucida Console" panose="020B0609040504020204" pitchFamily="49" charset="0"/>
              </a:rPr>
              <a:t>res.send</a:t>
            </a:r>
            <a:r>
              <a:rPr lang="en-US" sz="2500" dirty="0">
                <a:latin typeface="Lucida Console" panose="020B0609040504020204" pitchFamily="49" charset="0"/>
              </a:rPr>
              <a:t>( departments);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 .use(</a:t>
            </a:r>
            <a:r>
              <a:rPr lang="en-US" sz="2500" dirty="0" err="1">
                <a:latin typeface="Lucida Console" panose="020B0609040504020204" pitchFamily="49" charset="0"/>
              </a:rPr>
              <a:t>express.static</a:t>
            </a:r>
            <a:r>
              <a:rPr lang="en-US" sz="2500" dirty="0">
                <a:latin typeface="Lucida Console" panose="020B0609040504020204" pitchFamily="49" charset="0"/>
              </a:rPr>
              <a:t>(__</a:t>
            </a:r>
            <a:r>
              <a:rPr lang="en-US" sz="2500" dirty="0" err="1">
                <a:latin typeface="Lucida Console" panose="020B0609040504020204" pitchFamily="49" charset="0"/>
              </a:rPr>
              <a:t>dirname</a:t>
            </a:r>
            <a:r>
              <a:rPr lang="en-US" sz="2500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.listen(3000);</a:t>
            </a:r>
            <a:br>
              <a:rPr lang="en-US" sz="2500" dirty="0">
                <a:latin typeface="Lucida Console" panose="020B0609040504020204" pitchFamily="49" charset="0"/>
              </a:rPr>
            </a:br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1900" dirty="0">
                <a:latin typeface="Lucida Console" panose="020B0609040504020204" pitchFamily="49" charset="0"/>
              </a:rPr>
              <a:t>function </a:t>
            </a:r>
            <a:r>
              <a:rPr lang="en-US" sz="1900" dirty="0" err="1">
                <a:latin typeface="Lucida Console" panose="020B0609040504020204" pitchFamily="49" charset="0"/>
              </a:rPr>
              <a:t>getDepartment</a:t>
            </a:r>
            <a:r>
              <a:rPr lang="en-US" sz="1900" dirty="0">
                <a:latin typeface="Lucida Console" panose="020B0609040504020204" pitchFamily="49" charset="0"/>
              </a:rPr>
              <a:t>(</a:t>
            </a:r>
            <a:r>
              <a:rPr lang="en-US" sz="1900" dirty="0" err="1">
                <a:latin typeface="Lucida Console" panose="020B0609040504020204" pitchFamily="49" charset="0"/>
              </a:rPr>
              <a:t>depIdentifier</a:t>
            </a:r>
            <a:r>
              <a:rPr lang="en-US" sz="19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for (</a:t>
            </a:r>
            <a:r>
              <a:rPr lang="en-US" sz="1900" dirty="0" err="1">
                <a:latin typeface="Lucida Console" panose="020B0609040504020204" pitchFamily="49" charset="0"/>
              </a:rPr>
              <a:t>var</a:t>
            </a:r>
            <a:r>
              <a:rPr lang="en-US" sz="1900" dirty="0">
                <a:latin typeface="Lucida Console" panose="020B0609040504020204" pitchFamily="49" charset="0"/>
              </a:rPr>
              <a:t> 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=0; 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&lt; </a:t>
            </a:r>
            <a:r>
              <a:rPr lang="en-US" sz="1900" dirty="0" err="1">
                <a:latin typeface="Lucida Console" panose="020B0609040504020204" pitchFamily="49" charset="0"/>
              </a:rPr>
              <a:t>departments.length</a:t>
            </a:r>
            <a:r>
              <a:rPr lang="en-US" sz="1900" dirty="0">
                <a:latin typeface="Lucida Console" panose="020B0609040504020204" pitchFamily="49" charset="0"/>
              </a:rPr>
              <a:t>; 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  if (departments[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].DEPARTMENT_ID == </a:t>
            </a:r>
            <a:r>
              <a:rPr lang="en-US" sz="1900" dirty="0" err="1">
                <a:latin typeface="Lucida Console" panose="020B0609040504020204" pitchFamily="49" charset="0"/>
              </a:rPr>
              <a:t>deptIdentifier</a:t>
            </a:r>
            <a:r>
              <a:rPr lang="en-US" sz="19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	  return departments[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];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  }//if	  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}//for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}// </a:t>
            </a:r>
            <a:r>
              <a:rPr lang="en-US" sz="1900" dirty="0" err="1">
                <a:latin typeface="Lucida Console" panose="020B0609040504020204" pitchFamily="49" charset="0"/>
              </a:rPr>
              <a:t>getDepartment</a:t>
            </a:r>
            <a:endParaRPr lang="en-US" sz="2500" dirty="0">
              <a:latin typeface="Lucida Console" panose="020B0609040504020204" pitchFamily="49" charset="0"/>
            </a:endParaRPr>
          </a:p>
          <a:p>
            <a:endParaRPr lang="en-US" sz="27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07556" y="8549896"/>
            <a:ext cx="2274733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6348736" y="8135794"/>
            <a:ext cx="4915896" cy="458374"/>
          </a:xfrm>
          <a:prstGeom prst="bentConnector3">
            <a:avLst>
              <a:gd name="adj1" fmla="val 6395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7808782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7232262"/>
            <a:ext cx="2457948" cy="22530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4610173" y="8767652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departments</a:t>
            </a:r>
            <a:r>
              <a:rPr lang="nl-NL" sz="2000" dirty="0"/>
              <a:t/>
            </a:r>
            <a:br>
              <a:rPr lang="nl-NL" sz="2000" dirty="0"/>
            </a:br>
            <a:r>
              <a:rPr lang="nl-NL" sz="2000" dirty="0"/>
              <a:t>.</a:t>
            </a:r>
            <a:r>
              <a:rPr lang="nl-NL" sz="2000" dirty="0" err="1"/>
              <a:t>json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218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72869" cy="1346288"/>
          </a:xfrm>
        </p:spPr>
        <p:txBody>
          <a:bodyPr/>
          <a:lstStyle/>
          <a:p>
            <a:r>
              <a:rPr lang="nl-NL" dirty="0" smtClean="0"/>
              <a:t>Handling REST GET &amp; Form POST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1870286"/>
            <a:ext cx="16386321" cy="6020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1870288"/>
            <a:ext cx="16043796" cy="6342639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express = require('express'),</a:t>
            </a:r>
            <a:r>
              <a:rPr lang="en-US" sz="2500" dirty="0" err="1">
                <a:latin typeface="Lucida Console" panose="020B0609040504020204" pitchFamily="49" charset="0"/>
              </a:rPr>
              <a:t>bodyParser</a:t>
            </a:r>
            <a:r>
              <a:rPr lang="en-US" sz="2500" dirty="0">
                <a:latin typeface="Lucida Console" panose="020B0609040504020204" pitchFamily="49" charset="0"/>
              </a:rPr>
              <a:t> = require('body-parser') </a:t>
            </a:r>
            <a:br>
              <a:rPr lang="en-US" sz="2500" dirty="0">
                <a:latin typeface="Lucida Console" panose="020B0609040504020204" pitchFamily="49" charset="0"/>
              </a:rPr>
            </a:br>
            <a:r>
              <a:rPr lang="en-US" sz="2500" dirty="0">
                <a:latin typeface="Lucida Console" panose="020B0609040504020204" pitchFamily="49" charset="0"/>
              </a:rPr>
              <a:t>,   fs = require('fs');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/>
            </a:r>
            <a:br>
              <a:rPr lang="en-US" sz="2500" dirty="0">
                <a:latin typeface="Lucida Console" panose="020B0609040504020204" pitchFamily="49" charset="0"/>
              </a:rPr>
            </a:b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</a:t>
            </a:r>
            <a:r>
              <a:rPr lang="en-US" sz="2500" b="1" dirty="0">
                <a:latin typeface="Lucida Console" panose="020B0609040504020204" pitchFamily="49" charset="0"/>
              </a:rPr>
              <a:t>.use(</a:t>
            </a:r>
            <a:r>
              <a:rPr lang="en-US" sz="2500" b="1" dirty="0" err="1">
                <a:latin typeface="Lucida Console" panose="020B0609040504020204" pitchFamily="49" charset="0"/>
              </a:rPr>
              <a:t>bodyParser.urlencoded</a:t>
            </a:r>
            <a:r>
              <a:rPr lang="en-US" sz="2500" b="1" dirty="0">
                <a:latin typeface="Lucida Console" panose="020B0609040504020204" pitchFamily="49" charset="0"/>
              </a:rPr>
              <a:t>({  extended: true}))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		 .post('/forms/department', function (</a:t>
            </a:r>
            <a:r>
              <a:rPr lang="en-US" sz="2500" b="1" dirty="0" err="1">
                <a:latin typeface="Lucida Console" panose="020B0609040504020204" pitchFamily="49" charset="0"/>
              </a:rPr>
              <a:t>req</a:t>
            </a:r>
            <a:r>
              <a:rPr lang="en-US" sz="2500" b="1" dirty="0">
                <a:latin typeface="Lucida Console" panose="020B0609040504020204" pitchFamily="49" charset="0"/>
              </a:rPr>
              <a:t>, res) { //process 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               console.log(</a:t>
            </a:r>
            <a:r>
              <a:rPr lang="en-US" sz="2500" b="1" dirty="0" err="1">
                <a:latin typeface="Lucida Console" panose="020B0609040504020204" pitchFamily="49" charset="0"/>
              </a:rPr>
              <a:t>JSON.stringify</a:t>
            </a:r>
            <a:r>
              <a:rPr lang="en-US" sz="2500" b="1" dirty="0">
                <a:latin typeface="Lucida Console" panose="020B0609040504020204" pitchFamily="49" charset="0"/>
              </a:rPr>
              <a:t>(</a:t>
            </a:r>
            <a:r>
              <a:rPr lang="en-US" sz="2500" b="1" dirty="0" err="1">
                <a:latin typeface="Lucida Console" panose="020B0609040504020204" pitchFamily="49" charset="0"/>
              </a:rPr>
              <a:t>req.body</a:t>
            </a:r>
            <a:r>
              <a:rPr lang="en-US" sz="2500" b="1" dirty="0">
                <a:latin typeface="Lucida Console" panose="020B0609040504020204" pitchFamily="49" charset="0"/>
              </a:rPr>
              <a:t>));	 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               </a:t>
            </a:r>
            <a:r>
              <a:rPr lang="en-US" sz="2500" b="1" dirty="0" err="1">
                <a:latin typeface="Lucida Console" panose="020B0609040504020204" pitchFamily="49" charset="0"/>
              </a:rPr>
              <a:t>departments.push</a:t>
            </a:r>
            <a:r>
              <a:rPr lang="en-US" sz="2500" b="1" dirty="0">
                <a:latin typeface="Lucida Console" panose="020B0609040504020204" pitchFamily="49" charset="0"/>
              </a:rPr>
              <a:t>( {"DEPARTMENT_ID":</a:t>
            </a:r>
            <a:r>
              <a:rPr lang="en-US" sz="2500" b="1" dirty="0" err="1">
                <a:latin typeface="Lucida Console" panose="020B0609040504020204" pitchFamily="49" charset="0"/>
              </a:rPr>
              <a:t>req.body.departmentId</a:t>
            </a:r>
            <a:r>
              <a:rPr lang="en-US" sz="2500" b="1" dirty="0">
                <a:latin typeface="Lucida Console" panose="020B0609040504020204" pitchFamily="49" charset="0"/>
              </a:rPr>
              <a:t/>
            </a:r>
            <a:br>
              <a:rPr lang="en-US" sz="2500" b="1" dirty="0">
                <a:latin typeface="Lucida Console" panose="020B0609040504020204" pitchFamily="49" charset="0"/>
              </a:rPr>
            </a:br>
            <a:r>
              <a:rPr lang="en-US" sz="2500" b="1" dirty="0">
                <a:latin typeface="Lucida Console" panose="020B0609040504020204" pitchFamily="49" charset="0"/>
              </a:rPr>
              <a:t>                             ,"DEPARTMENT_NAME":req.body.departmentName});			   </a:t>
            </a:r>
            <a:r>
              <a:rPr lang="en-US" sz="2500" b="1" dirty="0" err="1">
                <a:latin typeface="Lucida Console" panose="020B0609040504020204" pitchFamily="49" charset="0"/>
              </a:rPr>
              <a:t>res.end</a:t>
            </a:r>
            <a:r>
              <a:rPr lang="en-US" sz="2500" b="1" dirty="0">
                <a:latin typeface="Lucida Console" panose="020B0609040504020204" pitchFamily="49" charset="0"/>
              </a:rPr>
              <a:t>('Thank you for the new department '+ </a:t>
            </a:r>
            <a:br>
              <a:rPr lang="en-US" sz="2500" b="1" dirty="0">
                <a:latin typeface="Lucida Console" panose="020B0609040504020204" pitchFamily="49" charset="0"/>
              </a:rPr>
            </a:br>
            <a:r>
              <a:rPr lang="en-US" sz="2500" b="1" dirty="0">
                <a:latin typeface="Lucida Console" panose="020B0609040504020204" pitchFamily="49" charset="0"/>
              </a:rPr>
              <a:t>                       </a:t>
            </a:r>
            <a:r>
              <a:rPr lang="en-US" sz="2500" b="1" dirty="0" err="1">
                <a:latin typeface="Lucida Console" panose="020B0609040504020204" pitchFamily="49" charset="0"/>
              </a:rPr>
              <a:t>req.body.departmentId</a:t>
            </a:r>
            <a:r>
              <a:rPr lang="en-US" sz="2500" b="1" dirty="0">
                <a:latin typeface="Lucida Console" panose="020B0609040504020204" pitchFamily="49" charset="0"/>
              </a:rPr>
              <a:t>+" "+</a:t>
            </a:r>
            <a:r>
              <a:rPr lang="en-US" sz="2500" b="1" dirty="0" err="1">
                <a:latin typeface="Lucida Console" panose="020B0609040504020204" pitchFamily="49" charset="0"/>
              </a:rPr>
              <a:t>req.body.departmentName</a:t>
            </a:r>
            <a:r>
              <a:rPr lang="en-US" sz="2500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		    })</a:t>
            </a:r>
            <a:br>
              <a:rPr lang="en-US" sz="2500" b="1" dirty="0">
                <a:latin typeface="Lucida Console" panose="020B0609040504020204" pitchFamily="49" charset="0"/>
              </a:rPr>
            </a:br>
            <a:r>
              <a:rPr lang="en-US" sz="2500" dirty="0">
                <a:latin typeface="Lucida Console" panose="020B0609040504020204" pitchFamily="49" charset="0"/>
              </a:rPr>
              <a:t>         .get('/departments/:</a:t>
            </a:r>
            <a:r>
              <a:rPr lang="en-US" sz="2500" dirty="0" err="1">
                <a:latin typeface="Lucida Console" panose="020B0609040504020204" pitchFamily="49" charset="0"/>
              </a:rPr>
              <a:t>departmentId</a:t>
            </a:r>
            <a:r>
              <a:rPr lang="en-US" sz="2500" dirty="0">
                <a:latin typeface="Lucida Console" panose="020B0609040504020204" pitchFamily="49" charset="0"/>
              </a:rPr>
              <a:t>', function 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…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.listen(3000);</a:t>
            </a:r>
            <a:br>
              <a:rPr lang="en-US" sz="2500" dirty="0">
                <a:latin typeface="Lucida Console" panose="020B0609040504020204" pitchFamily="49" charset="0"/>
              </a:rPr>
            </a:br>
            <a:endParaRPr lang="en-US" sz="27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12183" y="8153964"/>
            <a:ext cx="2274733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6348736" y="8135794"/>
            <a:ext cx="4915896" cy="45837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7808782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7232262"/>
            <a:ext cx="2457948" cy="22530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4610173" y="8767652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departments</a:t>
            </a:r>
            <a:r>
              <a:rPr lang="nl-NL" sz="2000" dirty="0"/>
              <a:t/>
            </a:r>
            <a:br>
              <a:rPr lang="nl-NL" sz="2000" dirty="0"/>
            </a:br>
            <a:r>
              <a:rPr lang="nl-NL" sz="2000" dirty="0"/>
              <a:t>.</a:t>
            </a:r>
            <a:r>
              <a:rPr lang="nl-NL" sz="2000" dirty="0" err="1"/>
              <a:t>json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212183" y="8563610"/>
            <a:ext cx="2293969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Form </a:t>
            </a:r>
            <a:r>
              <a:rPr lang="nl-NL" sz="2700" i="1" dirty="0" err="1"/>
              <a:t>Submit</a:t>
            </a:r>
            <a:endParaRPr lang="en-US" sz="2700" i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96" y="8005291"/>
            <a:ext cx="5443762" cy="1295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51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Serve </a:t>
            </a:r>
            <a:r>
              <a:rPr lang="nl-NL" dirty="0" err="1" smtClean="0"/>
              <a:t>Department</a:t>
            </a:r>
            <a:r>
              <a:rPr lang="nl-NL" dirty="0" smtClean="0"/>
              <a:t> details –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external</a:t>
            </a:r>
            <a:r>
              <a:rPr lang="nl-NL" dirty="0" smtClean="0"/>
              <a:t> REST API 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5"/>
            <a:ext cx="16386321" cy="6963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418927"/>
            <a:ext cx="15737697" cy="7173636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express = require('express'),</a:t>
            </a:r>
            <a:r>
              <a:rPr lang="en-US" dirty="0" err="1">
                <a:latin typeface="Lucida Console" panose="020B0609040504020204" pitchFamily="49" charset="0"/>
              </a:rPr>
              <a:t>bodyParser</a:t>
            </a:r>
            <a:r>
              <a:rPr lang="en-US" dirty="0">
                <a:latin typeface="Lucida Console" panose="020B0609040504020204" pitchFamily="49" charset="0"/>
              </a:rPr>
              <a:t> = require('body-parser')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,   fs = require('fs'), </a:t>
            </a:r>
            <a:r>
              <a:rPr lang="en-US" b="1" dirty="0">
                <a:latin typeface="Lucida Console" panose="020B0609040504020204" pitchFamily="49" charset="0"/>
              </a:rPr>
              <a:t>https = require('https')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b="1" dirty="0">
                <a:latin typeface="Lucida Console" panose="020B0609040504020204" pitchFamily="49" charset="0"/>
              </a:rPr>
              <a:t>.get('/</a:t>
            </a:r>
            <a:r>
              <a:rPr lang="en-US" b="1" dirty="0" err="1">
                <a:latin typeface="Lucida Console" panose="020B0609040504020204" pitchFamily="49" charset="0"/>
              </a:rPr>
              <a:t>departmentdetails</a:t>
            </a:r>
            <a:r>
              <a:rPr lang="en-US" b="1" dirty="0">
                <a:latin typeface="Lucida Console" panose="020B0609040504020204" pitchFamily="49" charset="0"/>
              </a:rPr>
              <a:t>/:</a:t>
            </a:r>
            <a:r>
              <a:rPr lang="en-US" b="1" dirty="0" err="1">
                <a:latin typeface="Lucida Console" panose="020B0609040504020204" pitchFamily="49" charset="0"/>
              </a:rPr>
              <a:t>departmentId</a:t>
            </a:r>
            <a:r>
              <a:rPr lang="en-US" b="1" dirty="0">
                <a:latin typeface="Lucida Console" panose="020B0609040504020204" pitchFamily="49" charset="0"/>
              </a:rPr>
              <a:t>', function (</a:t>
            </a:r>
            <a:r>
              <a:rPr lang="en-US" b="1" dirty="0" err="1">
                <a:latin typeface="Lucida Console" panose="020B0609040504020204" pitchFamily="49" charset="0"/>
              </a:rPr>
              <a:t>req</a:t>
            </a:r>
            <a:r>
              <a:rPr lang="en-US" b="1" dirty="0">
                <a:latin typeface="Lucida Console" panose="020B0609040504020204" pitchFamily="49" charset="0"/>
              </a:rPr>
              <a:t>, res) {		</a:t>
            </a:r>
            <a:br>
              <a:rPr lang="en-US" b="1" dirty="0">
                <a:latin typeface="Lucida Console" panose="020B0609040504020204" pitchFamily="49" charset="0"/>
              </a:rPr>
            </a:br>
            <a:r>
              <a:rPr lang="en-US" b="1" dirty="0">
                <a:latin typeface="Lucida Console" panose="020B0609040504020204" pitchFamily="49" charset="0"/>
              </a:rPr>
              <a:t>	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departmentId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req.params</a:t>
            </a:r>
            <a:r>
              <a:rPr lang="en-US" dirty="0">
                <a:latin typeface="Lucida Console" panose="020B0609040504020204" pitchFamily="49" charset="0"/>
              </a:rPr>
              <a:t>['</a:t>
            </a:r>
            <a:r>
              <a:rPr lang="en-US" dirty="0" err="1">
                <a:latin typeface="Lucida Console" panose="020B0609040504020204" pitchFamily="49" charset="0"/>
              </a:rPr>
              <a:t>departmentId</a:t>
            </a:r>
            <a:r>
              <a:rPr lang="en-US" dirty="0">
                <a:latin typeface="Lucida Console" panose="020B0609040504020204" pitchFamily="49" charset="0"/>
              </a:rPr>
              <a:t>'];</a:t>
            </a:r>
          </a:p>
          <a:p>
            <a:r>
              <a:rPr lang="en-US" dirty="0">
                <a:latin typeface="Lucida Console" panose="020B0609040504020204" pitchFamily="49" charset="0"/>
              </a:rPr>
              <a:t>	   </a:t>
            </a:r>
            <a:r>
              <a:rPr lang="en-US" b="1" dirty="0" err="1">
                <a:latin typeface="Lucida Console" panose="020B0609040504020204" pitchFamily="49" charset="0"/>
              </a:rPr>
              <a:t>var</a:t>
            </a:r>
            <a:r>
              <a:rPr lang="en-US" b="1" dirty="0">
                <a:latin typeface="Lucida Console" panose="020B0609040504020204" pitchFamily="49" charset="0"/>
              </a:rPr>
              <a:t> department = </a:t>
            </a:r>
            <a:r>
              <a:rPr lang="en-US" b="1" dirty="0" err="1">
                <a:latin typeface="Lucida Console" panose="020B0609040504020204" pitchFamily="49" charset="0"/>
              </a:rPr>
              <a:t>getDepartment</a:t>
            </a:r>
            <a:r>
              <a:rPr lang="en-US" b="1" dirty="0">
                <a:latin typeface="Lucida Console" panose="020B0609040504020204" pitchFamily="49" charset="0"/>
              </a:rPr>
              <a:t>(</a:t>
            </a:r>
            <a:r>
              <a:rPr lang="en-US" b="1" dirty="0" err="1">
                <a:latin typeface="Lucida Console" panose="020B0609040504020204" pitchFamily="49" charset="0"/>
              </a:rPr>
              <a:t>departmentId</a:t>
            </a:r>
            <a:r>
              <a:rPr lang="en-US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   // get employee details for department from remote API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   </a:t>
            </a:r>
            <a:r>
              <a:rPr lang="en-US" b="1" dirty="0" err="1">
                <a:latin typeface="Lucida Console" panose="020B0609040504020204" pitchFamily="49" charset="0"/>
              </a:rPr>
              <a:t>https.get</a:t>
            </a:r>
            <a:r>
              <a:rPr lang="en-US" b="1" dirty="0">
                <a:latin typeface="Lucida Console" panose="020B0609040504020204" pitchFamily="49" charset="0"/>
              </a:rPr>
              <a:t>({ host: 'data-api-oraclecloud.com', port: 443,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        path: '/departments/'+</a:t>
            </a:r>
            <a:r>
              <a:rPr lang="en-US" b="1" dirty="0" err="1">
                <a:latin typeface="Lucida Console" panose="020B0609040504020204" pitchFamily="49" charset="0"/>
              </a:rPr>
              <a:t>departmentId</a:t>
            </a:r>
            <a:r>
              <a:rPr lang="en-US" b="1" dirty="0">
                <a:latin typeface="Lucida Console" panose="020B0609040504020204" pitchFamily="49" charset="0"/>
              </a:rPr>
              <a:t>, method: 'GET'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      }, function </a:t>
            </a:r>
            <a:r>
              <a:rPr lang="en-US" b="1" dirty="0" err="1">
                <a:latin typeface="Lucida Console" panose="020B0609040504020204" pitchFamily="49" charset="0"/>
              </a:rPr>
              <a:t>handleRemoteResponse</a:t>
            </a:r>
            <a:r>
              <a:rPr lang="en-US" b="1" dirty="0">
                <a:latin typeface="Lucida Console" panose="020B0609040504020204" pitchFamily="49" charset="0"/>
              </a:rPr>
              <a:t>(</a:t>
            </a:r>
            <a:r>
              <a:rPr lang="en-US" b="1" dirty="0" err="1">
                <a:latin typeface="Lucida Console" panose="020B0609040504020204" pitchFamily="49" charset="0"/>
              </a:rPr>
              <a:t>resp</a:t>
            </a:r>
            <a:r>
              <a:rPr lang="en-US" b="1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</a:t>
            </a:r>
            <a:r>
              <a:rPr lang="en-US" b="1" dirty="0" err="1">
                <a:latin typeface="Lucida Console" panose="020B0609040504020204" pitchFamily="49" charset="0"/>
              </a:rPr>
              <a:t>var</a:t>
            </a:r>
            <a:r>
              <a:rPr lang="en-US" b="1" dirty="0">
                <a:latin typeface="Lucida Console" panose="020B0609040504020204" pitchFamily="49" charset="0"/>
              </a:rPr>
              <a:t> body="";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</a:t>
            </a:r>
            <a:r>
              <a:rPr lang="en-US" b="1" dirty="0" err="1">
                <a:latin typeface="Lucida Console" panose="020B0609040504020204" pitchFamily="49" charset="0"/>
              </a:rPr>
              <a:t>resp.on</a:t>
            </a:r>
            <a:r>
              <a:rPr lang="en-US" b="1" dirty="0">
                <a:latin typeface="Lucida Console" panose="020B0609040504020204" pitchFamily="49" charset="0"/>
              </a:rPr>
              <a:t>("data", function(chunk) {body += chunk; });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</a:t>
            </a:r>
            <a:r>
              <a:rPr lang="en-US" b="1" dirty="0" err="1">
                <a:latin typeface="Lucida Console" panose="020B0609040504020204" pitchFamily="49" charset="0"/>
              </a:rPr>
              <a:t>resp.on</a:t>
            </a:r>
            <a:r>
              <a:rPr lang="en-US" b="1" dirty="0">
                <a:latin typeface="Lucida Console" panose="020B0609040504020204" pitchFamily="49" charset="0"/>
              </a:rPr>
              <a:t>("end", function() { 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	   </a:t>
            </a:r>
            <a:r>
              <a:rPr lang="en-US" b="1" dirty="0" err="1">
                <a:latin typeface="Lucida Console" panose="020B0609040504020204" pitchFamily="49" charset="0"/>
              </a:rPr>
              <a:t>department.employees</a:t>
            </a:r>
            <a:r>
              <a:rPr lang="en-US" b="1" dirty="0">
                <a:latin typeface="Lucida Console" panose="020B0609040504020204" pitchFamily="49" charset="0"/>
              </a:rPr>
              <a:t> = </a:t>
            </a:r>
            <a:r>
              <a:rPr lang="en-US" b="1" dirty="0" err="1">
                <a:latin typeface="Lucida Console" panose="020B0609040504020204" pitchFamily="49" charset="0"/>
              </a:rPr>
              <a:t>JSON.parse</a:t>
            </a:r>
            <a:r>
              <a:rPr lang="en-US" b="1" dirty="0">
                <a:latin typeface="Lucida Console" panose="020B0609040504020204" pitchFamily="49" charset="0"/>
              </a:rPr>
              <a:t>(body);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</a:t>
            </a:r>
            <a:r>
              <a:rPr lang="en-US" b="1" dirty="0" err="1">
                <a:latin typeface="Lucida Console" panose="020B0609040504020204" pitchFamily="49" charset="0"/>
              </a:rPr>
              <a:t>res.send</a:t>
            </a:r>
            <a:r>
              <a:rPr lang="en-US" b="1" dirty="0">
                <a:latin typeface="Lucida Console" panose="020B0609040504020204" pitchFamily="49" charset="0"/>
              </a:rPr>
              <a:t>(department); });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});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 }) </a:t>
            </a:r>
            <a:r>
              <a:rPr lang="en-US" dirty="0">
                <a:latin typeface="Lucida Console" panose="020B0609040504020204" pitchFamily="49" charset="0"/>
              </a:rPr>
              <a:t>		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.listen(3000);</a:t>
            </a:r>
            <a:br>
              <a:rPr lang="en-US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86106" y="8646714"/>
            <a:ext cx="2274733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6348736" y="8268763"/>
            <a:ext cx="4915896" cy="45837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8012823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8135794"/>
            <a:ext cx="2457948" cy="134951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4610173" y="8870063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departments</a:t>
            </a:r>
            <a:r>
              <a:rPr lang="nl-NL" sz="2000" dirty="0"/>
              <a:t/>
            </a:r>
            <a:br>
              <a:rPr lang="nl-NL" sz="2000" dirty="0"/>
            </a:br>
            <a:r>
              <a:rPr lang="nl-NL" sz="2000" dirty="0"/>
              <a:t>.</a:t>
            </a:r>
            <a:r>
              <a:rPr lang="nl-NL" sz="2000" dirty="0" err="1"/>
              <a:t>json</a:t>
            </a:r>
            <a:endParaRPr lang="en-US" sz="2000" dirty="0"/>
          </a:p>
        </p:txBody>
      </p:sp>
      <p:sp>
        <p:nvSpPr>
          <p:cNvPr id="16" name="Rounded Rectangle 15">
            <a:hlinkClick r:id="rId4"/>
          </p:cNvPr>
          <p:cNvSpPr/>
          <p:nvPr/>
        </p:nvSpPr>
        <p:spPr>
          <a:xfrm>
            <a:off x="15702596" y="6720205"/>
            <a:ext cx="1297250" cy="111231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2000" dirty="0"/>
              <a:t>REST API</a:t>
            </a:r>
            <a:endParaRPr lang="en-US" sz="2000" dirty="0"/>
          </a:p>
        </p:txBody>
      </p:sp>
      <p:sp>
        <p:nvSpPr>
          <p:cNvPr id="19" name="Right Arrow 18"/>
          <p:cNvSpPr/>
          <p:nvPr/>
        </p:nvSpPr>
        <p:spPr>
          <a:xfrm>
            <a:off x="13506837" y="7091120"/>
            <a:ext cx="2264033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1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now</a:t>
            </a:r>
            <a:r>
              <a:rPr lang="nl-NL" dirty="0" smtClean="0"/>
              <a:t> for a real USP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6386" name="Picture 2" descr="http://gpssystems.net/wp-content/uploads/2011/02/business-software-scalability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938" y="1804459"/>
            <a:ext cx="9260842" cy="850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61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Access speed for data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various</a:t>
            </a:r>
            <a:r>
              <a:rPr lang="nl-NL" dirty="0" smtClean="0"/>
              <a:t> 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dirty="0"/>
              <a:t>Source: </a:t>
            </a:r>
            <a:r>
              <a:rPr lang="nl-NL" sz="2000" dirty="0" err="1"/>
              <a:t>Beginning</a:t>
            </a:r>
            <a:r>
              <a:rPr lang="nl-NL" sz="2000" dirty="0"/>
              <a:t> Node.js - </a:t>
            </a:r>
            <a:r>
              <a:rPr lang="en-US" sz="2000" dirty="0"/>
              <a:t>by </a:t>
            </a:r>
            <a:r>
              <a:rPr lang="en-US" sz="2000" dirty="0" err="1"/>
              <a:t>Basarat</a:t>
            </a:r>
            <a:r>
              <a:rPr lang="en-US" sz="2000" dirty="0"/>
              <a:t> Ali Syed </a:t>
            </a:r>
            <a:r>
              <a:rPr lang="en-US" sz="2000" dirty="0" err="1"/>
              <a:t>Apress</a:t>
            </a:r>
            <a:r>
              <a:rPr lang="en-US" sz="2000" dirty="0"/>
              <a:t>, released: December 2014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026" name="Picture 2" descr="9781484201886_Fig02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87" y="3033395"/>
            <a:ext cx="14636585" cy="521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data:image/jpeg;base64,/9j/4AAQSkZJRgABAQAAAQABAAD/2wCEAAkGBxASEhUSExMVFRUWGBkXFxYWGBkVGBgXFRcXFxUVHRkYHyggHx4lGxYXIjEhJiorLi4uHR8zODMsNygtLisBCgoKDg0OFxAQFy0fIB0tLS0tKy0rLS0tLSstKy0tLTMtKy0tLS0tKys3Ky0tKywtMS0tNS0tLS0tKystKys3Lf/AABEIALoBDwMBIgACEQEDEQH/xAAcAAEAAgMBAQEAAAAAAAAAAAAABgcDBAUCCAH/xABDEAACAQIEAwUFBgQCCQUAAAABAgMAEQQSITEFBkETIlFhcQcyUoGRFCNCYqGxcsHR8DOCJENTc4Oi0uHxFWOSssL/xAAaAQEBAQEBAQEAAAAAAAAAAAAAAQIDBQQG/8QAKBEBAAMAAQIEBQUAAAAAAAAAAAECEQMSIQQxUYEFEyJB0RVSkaHw/9oADAMBAAIRAxEAPwC8aUpQKUpQKUpQKUpQKUpQKUpQKUpQKUpQKVrYzHxxWztYt7q7s1tSAo1PyqGce5i4lJdMLh+zX/aO0ef1ALWX53+VBKeNcew2EUNPKqXNlW92YnZVXck1BcX7RJZZgkWTDR63llXtDoCRdV2BtbrvUPxvIOMnkM033jE69piA3y6/S9YsdydxZtEbCxr5Td4/PJYfL61RIJOfuIFg4ZVA17MIMu2oN9T9atHl7iJxOGinK5TIuYr4V8+Sez7jaG4s/mmJBP0YiulhMRxvBqySwYlYtCzRd61hqxEZt01PdPmaD6CpVY8re0fMoEpEqbdovvC+2YH+dj61PoONYZ07RZky+JIWxPQg6ipg6FK/Aa/aBSlKBSlKBSlKBSlKBSlKBSlKBSlKBSlKBSlKBSlKBSsGNxkcKGSR1RF3ZjYCq94n7RpcQWi4XD2ljZsRL3YV9PE+Wp8qCf8AEOIQwIZJZFjUdWNvkOpPkKrPmL2rhmMOCUlvjymR/VYlBt6t9K5w5XM7drjsRJiXP4QxjiHkAO8QPC4HlUh4fg4oVyRRpGvgihB87b/Ogg0GH4vNL26xSiTpLiHSPQ3FsrZmtYnTLauxFy7xZ/fx6R+So0n/AECpctZkqjnx8IlPvYgn0QD/APVa2G5TdZDIcdiGuScjBMgubgAW0t0qQJWZaDSfh0hBtMQdbEoDZrWDWuL+Nqjc/KvFyuUcTjkHXPB2ZIO+qE1NFrMtBR/FPZxxaKQywRo3+4lGbz7sgXQ/DqPKtMcVngITHQSQHbtGjKgnwKkW+an5V9ArXuWFXUo6hlOhVgGU+RB0oKv4FzbNAoMTiSL4b5k+RGq/3cVYnA+bcNiLAnspD+BzufJtj+/lUe4l7N8GxL4YthJDv2WsTeTwt3SPSxqGcb4Xi8GP9JQCO9vtEN3h8s4IzRfO6+dXzRetKqHgPOOJwwAY9rFpYMb6HbK/h4XuKsXgfMuGxQsjZX6xv3W+XQ/K9TF12aUpUClKUClKUClKUClKUClKUClKUCleXcAEkgAaknQCoVzB7R8NETHhwJ5AD3gbRLbcluv+W9BNJpVRSzMFUC5JNgB4kmq+5p9qeGgBGHAlI3kNxGPTS7nyGh8ar/m7jeJncCbEpKmVZAIiViXMua2Xow63uRWbk/gebLi5h5wRke6Ok7D4j+HwGu5Fg3lwGL4gwn4i75N0w18ot0LhfdG3cGvxHpUmhRVUKoCqosFUAADwAGgryDXpaKyrWZKwrWZKDMtZlrCtGxKg5b3b4V1I9fD52ojdSsq1orM51CgfxN/0i361sI0n5Po39aaY21rKtaquw3W/8Jufo1v3rPBKrbHUbg6MPVTqKo2VrMtYVrMtB7FemUEWOoOhB6jwryK90Fdcz8itFmnwC3XUyYMWCtfUvCT7j/k91vI1EsPMGAeNja5tupBU2II3VgdCOlXnVb+0ngPYk8RhHc0+1xqCcw0C4kAbMt+94rcnakSPPBufJ4LJMO1TxJs4Hk34vn9asLg/HcNiheGQMeqnRh6qdfntVKtYjoQfofA1hw6ydoOwLGRe8FjuXFhckZddqswj6CpVW8v+0aVO5ilMgGmdQBIP4l0B+VvnVicK4vh8SueGRXHUA6jyK7g+tTFb1KUqBSlKBSlKBSlQ7m32j8PwIKmQSy7CKMgm/gx2H7+VBMb1BubfadgcHdEbt5h+BPdB/M+w+V6qPnDn/ieNVr3gg6xpobeLn3j59K5fDeUmmZY/tMUczRrL2TLIWCuMy3YDLmK961/1oMvNXtBx+Na0knZx30ij0X5+PzrncO4pmOR/k6i5HkyjVvUa+td5PZnPmGaZGB3yAi2o+L+9K0cbwCKKPtommR0dFyyoV7XtD/qzuHSxLKQNBemmNzhXDftGISE+4PvJbbFEI7n+ZiB6Zqsq9RHkOK7YmXqWSMHyVc5+rSfpUtosPYr2tYxXsUGVazJWBazJQecRKdEU2J1JG4Hl5nxrVPFMLFIsBkRJGNlQnUk2Nr/EcwNibm48a3MTAVKv0dd/NSbj6EGsCxQLKuIdEzKR3yAGt7oGbfwA+VRXA5nkGNb7Lh4HxLQSfeOJRBBG9tUZzfOwsNFFxrY13+AvjwQky4ZUAsOykklcAbXz6t63rzy5h4VwywRuGRGkUODoxLsxYn49QGVtbqdCLE8/h2GmSYnIIkaTO8kuJExIBvliiBNswBHS19jYCiO9JgsccWrjFIMMRdYljvmAChgSdzfNrcEXGhsRW9xbEFMtopWOlpYwGyEm1rXzHa5W1iLVp4uHESBjC4ib/VmQErclcxy7glQwzWNrjTStvluHGJEFxcqSy/Egtp4EgAH1sNPrVG9wvF9opzDK6MY5FGwdN7eRBDDyYV0FqLco4oTS42ZTdJZ1ZD4qkawKw8Q3YFh5FT1qUrVR7Fe68CvdB+14liV1KsAysCrA7EEWI+le6CgoUYQ4aWfBkk/Z5Cik7mJhni/5WA+VRXGcLxnbmWNghvdZFkyEfMd4G9WF7QIgvF5SPx4WFz6h5EH6KKjXEZolQmRgo6G+t7dPE/WqPeM4zO8UYnjWbEl8vbR2QsuXRZDYAtf8VthbWvfDeITYbEQzrIAFyuQt9Qfejb4hYkeA31rm4zm9cTKC6kEhUzBQBZAFUlQSdh5n9q9TMOlmvsVOYHzFvT9KQPozgnFY8VCs0d8rXtfyNj+tbkMyuMysGHipBGmh1FfM/wBoxSRNGkkgjlNmiViEawJObW3rbTx8KnHsVwkiTy2dsgW7KpIjzNcKbbE2G/lUkXHSlcPmHmrDYMWds0nSNNW+fgPWoO5UX5r58wPDwRLJmk6RJ3m+fh86rXm/2kYqRTlPYRbZUN3a+wL2v9LedVHi52kYu25/QdBVFr4nmvi/GGdID9lw6rmYrfOUJAB8WuSNrC2u1cbiHAMPgo2kMqtIoBs/+K5JtZSSfG5sNgdai8fMGIR1aAtEwygFSc+wAAI8fAb6b1YXLfJLs32riJMs7nN2T62PxSEe+2g7uw636RYRXgvL+Lx9jYR4ct3m90ML3bIN3Ou/u3NW3kUEAAC/dUaDbZR6AfpWdh526aAaDyB0rF2KZWzbfi1sSupuSeikk2OgN7aaCNRDzLGV33te2lweoPgb6WqCe0suYMLMVKlJzdWPiptrfY5Ott9qlB4whBMKNKDuy2jjcj3Wzue9pYZluKgPOc3EsUpVsK0cSEMFjKy5jcC7FdbgE2AAG9CXc5BmUpiApBAlVgQb6PEtv1U1KhVVezjH9himie69soSzAqc63Kb+PeHzFWpVSHsV7FYxXoURlU1lQ1hWsqmg6ELhk7NgSPAaN5FSdMwudDuCR66WN4UJIyrKJoja9gfwkEZk95SCB/Wva1kxcZlQIzuLaqyMVdD4qw/Y3HlTDWnwrDxRKEhAVRpZfLa53PzrFx/gJxSoFmeEqTfIO64bKe8AQbjLowIIzGtTG8Ax0mn/AKj2i9BicPHIw/4iFWrQbkfFvo2Kw4/4Er/8ry5aYalc3FsPhVCyzi4FgCc8rEeCLdmJ8hrUd4hzHNjXOEwsbC4765sshXY9qy3GHiPXUysLgBd6z8N9neHRcss80q9UQJhYz4grAAbf5qmHDcDDBGIoY0ijGyIAov4+Z8zc0weeAcLXDRCMEM27sBlDNYDReigBVVeiqo6XrqrWFTWRTVRlFe6xg17vQeqV+Xrncw8YXCYeSdhcqLInV5G0jQerEeguelBVnO83acTxDjZEigHqgLv+sgqssTHJiZ3y3IDFQT7qqDYf1qZSzHUs2Z2YuzHdnc3Y/U1z8PEkanIoVS2upsC2w0uSTpZFBPlVHPwPBhEwcuDbcMoYG+mXKQb3vaw18Lb104Mq3VUGhsfIk3bMfitr2YJO2Yjr+SmxIN7g2OtiRbW5U/dqbnuKc3xNpapFylyjicVN2ciGJEHfYZSqAgFYlCnLmsQbC9r6ipI4/DcBiMVIIokLsfoAPE7AD5Dy1q7OSeWhgYSpIaRzmdhttYKL9Br9TXT4NwaDCx9nCgUdTuWPiTuTXQrMKrr2jc1TRyfZcNIqvkzuFNpCCdQpOgsLE9bGq84nLGWLrnVSqlu1YMQ2W8hLDcXvr/4re9sWFWHHrm7iyKJYZRo0Ug7sguPwmyt5E+G0Sx8ks8bQMAMQLEAWCzKupKkaZuuXY203sNwjicQxZnkFiFQGy5tAL6F2/vQVYmG9meGxEKGHHrIgOrxorAuRqDZrg26GxqBcC4FLiGTVI0ZsoMrFMxBsyqACb9CbACu/wybFcLcyqjiQymKWNjdXU5THHlF7tckgjUdLGoLD4PyVDDOk7N2jRiyLlCqrEWznUksBoPDf07mGwSRghSxBYsczFtTva+2w2+d6w8v8egxsZeK4ZbCSJvfiY9D4g9GGh20IIroyoOhvWW4asrBQWJsALk+AGpJ8rVUfH+YX4hiY8PG5EBde4t++uYZi/wAWmtth5mrE52D/AGDE5L5uyO24H4v+W9VxyBwu0+e1yqMfmbCw87ZvWszOS6U45tWZ9Ep4rxUrmK2VVNmkYZhnILdlGgIzSZdTchEGpOlq1OHSTSOFyYl82ovMsTW30jjVTb/5epqT8N4FDMEzalO3YDfvTOJEmI6hWGo8vK1crmbgxjmLJEZVc52BlATPZgSCpzgAm4uVIsNbVpz13OI8Kh7IAKZSoDntLMbXF7MdCUNvhNa4kP8AfjWhh8XPIjJI4ftCc50KKrABwCNGZgLHLdVHUka+OFcQeUyBoJYsjWBkGjj4h+vj018IQ6ol8q9rL5VyeIcXw8BAlkCsdQoDO5HjlQE1kj4itmYrIiKuYuyHKfIWuSfK3Q1SXSkxaILsbDzPgCT+gJ+RrLFi1K5gQVIuGBBBFr3vta3WojxPmbh7LkkBkF72IC6jYi7KQfSufhedHZxHBFEsSkLcCaXIo/EeyXLoNbAn160TssPhuOjmXOjArci+wuLePSzKb+BBF66CIdbAtbcAEne1wBqR57VXvBeJlmOV0llv91h8MksUIZgQ0k8xUFSBfTNpcaXAqRpieIN/hxQ4eZVymeQ9uLMcxjivqy21LNrcAa7h31EjjcbddrHQ+ljWdHHjUXXg+NkuZ+IyMW97sYooQ3gCSGNradK6HCuCLCCBNiHuQSZJMxuNBbTQW6DStCQKayqa1kasymqjYU1kU1rqayg0VmU1kvWAGtLjXHMPhEzzPlv7qjV3/hX+ZsB1IqI6OIxCRozuwRFBLMxsABuSapznDmQ4yYNqsMdxChvck6NKy/GRoBuqk9Wa3exQxPEgJsSfsuBU51QkXa3uubjU9cx7o/CG96oRzNjsOcQDgwY40TJpe7nXM5Y965va98x20GhDBK4Au2p+D/qI/wDouu9ymhrUxEzOVH5gAAPU5QBsL9B87nWtrgHBMTjJBFAma1gze6ka+Z2A/KNfAVdPKPImGwQWRgJcQB/ikaKTuEXp671BEOTvZs8mWXGXjTcQjR2/j+EeQ19KtbCYWOJBHGioiiwVQAB8hWalApSlBE/aHyXHxOALmyTR3MT9ASNVYdVNh6b1894rDvh3bB4xGjKHQ65ozfuup6xk66eduor6wqK8+ckwcSis1knUfdzAXK9ch8UPUfMUFL8N47iY8sJlyMTmWRFjPbq4s2R2HckYW6hW6678zi8Uq5DHcpEcys7AySTOTYm2pcfUsdq1sdhZcFI+DxkZyg7b5b6iWI7FTv567G9fuLiL5Fkls1wcPigTZj+FXPRhbR9xbXaqLO5R5fbDiOSNIzI/cxrSs+dWXITHGoFhf3rnUkp02lrL5VWXs645jYpuwxAaRZJFjdixeRHa6xOQdWF+6Tf3WX4RVk4XGwzZuykSTKcrdm6vlYdDlJsd6y6WnZ1gxuHDo6EkB1KkjQgMLG1QrgHA5sI0qvZtBkdQQCBfveRAJuOmm9T6RCNwQfPSteSIP3T106/yqTH3aryTFZrHlKBcyczYaLGSFGmIZwHFoxEHZATYFg4F9C4A67m1cObnZB2l4CWBHZ2IyEX1zMVzCy2sRub7CuBzRKj4qZklY2dgcwynMhKm2XQju6HS/XWuMJT4n61O6dkpk54xTaqsKX/K7H6s9j9K0MXzDiZMuZ17rBwAiKMy6qTYXt5E2PWuPI4sDfU3uLW/zeGtYxMfCrDEy9vO5YvnJa982Y3v473vUn4PihiAZMZhHxsaGzSRSN28dxoXQNZksLBmAGls3Soll8Tat/hyYiNw8LPHIuoZGysNjoQfTStMrE4PiOBNbs0gU+EqgMPC5ckfrU0w5AUBLBRtlsFt5ZdPpVD8QxRka8sYEn4nQZGY9WdfdLE7nQ1jwPEsRCfuZ5I/4WK/UbGg+gxIfGsiGqXwftA4jH7zJKPzoLn/ADJauvD7VJR7+FQ+kjJ+hU1VWujVnRqrzg3tHTEyxwR4WQySEKAHUgHqSSB3QLkm2gBqwXmA00yjqdLefzJrlflrTNbpxzbybKNWVXqDca5wngey4Udm2YJJI5DMYyFe8QAK6nS51HncDjTc841tFMaX2ypc/Vyf2rrE7GwxMZOStdDXO4jzLg4LiSZcw3RPvH9LLt87VUvEuK4tyVnlmNt0dioFwCLpoNiDtsa5Jn6LYAa30AA8ddB61UT/AI37SJCCMOgiHxvZ5PUKO4vzzVweAcXgSafEY5WlkVUMauczNIxY5mB8AqkX2BuBtUVecDa9/iNwflfUep738O9ZuFcMxGLlEMKGRzrYbKCdWY7KPEnfzNTR0eZeacRjWu5yoPdjW+UeBPi3nUm5M9mk+JtLis0MO4T3ZX+R9weuvkKmvJPs5gwdpZ7TT7gkfdxn8inc/mOvhap1UGrwzh0OHjWKFFRF2VR+p8T5mtqlKBSlKBSlKBSlKCN87cn4fiUOSTuyLfspR7yE/upsLg188cU4biOHTPhcVHdTqR+F1Ogljbx0/TWxAI+q64fN3K+G4jAYZl13SQAZ426Mp/cbGg+fuG8RfDFJFkvGNIZ7Zuz6CKReqg2FjqPTSsHFHxKscPEkUSSFW/0UMiyH8KuWZm0LaKWKi4IFjevzjfBcTwrEGDEKWjc309yZBpnX8wFrrp4HQ3qWYrl2HEYRJsLK8iADMRpLEwuNhuu/d9bdQaMPImImwkzxYnEgw9m5yli6iRZIlDKRm075Hd0N9b6WlvE+ZsLHDLKsoZkQkKA1y2yixA6kVSOKwmJjmCXd3fuoVJftAToFte+oHdHUV2/sn2cMcWQwUKGiidXkDSE2RyWsrWUt3c9tL2rM9mo7uXxnl54lWVG7aJ9DIFIyyHUq/QE6kG+utcxMPbfXyH9a3eI8YmxDBTZY1P3cEYyRJc/hQaZjfVjdj1NWByJ7OUxK9pO503iGm/U9T+grle+TEerrXj+nq9FZyre1/wDtb+lb8fDpY7B45Iy4DDOpUPEeoDDXW1mFXfxz2Zh40jwkwgVTch1MtjmzB4zcWbNc3N/UWqUcx8vxY2AQynUZSsuVS6su7C+2bUG3QkV1rGQ42nZfOcOEvkYMikKwBBynu3BzE/ibMQPHQV7hwqjy9K7/ADJytisAfvADG4Kh4yTGwO6Nf3SR+E6eF655cSH8xaNB3mYouUgkjKcy6fxDQAMK0jQxcLEa2cdD1FcmbCjzFd5hb+o2NiRcHqNDrWJ0BoiPHDGpNyTyo2Lk7SbP9njIDWvmmc+7BH5nS5v3Qel61ThhU49nGNigjnDSyZzYrFrkyj3nUXtn11OmgXxrnyzNazMOnHG2iEzh4Vh4pO2SGNJmQIxj90LoSigWG4ALAC9hXDnaXEvKWDLh8Mx+7RM8kzxki+U9ARcDXppfWuPLzC0mLMsOJyxKtmWWyi9+8LX12Bv5kVyjz20sskZTuknLJAzROLaA3G4Nhe/l4Cvh44m1tmNffePl17TGujz3g2QxYg5gjIsfZtlUw65kcBO6wYuSRowt5EVGvtGS/iQRpuL9QR/4rDi8azE9+V7X/wASQyWvuTfT1P66WrSaTrv57/QH9zp4A716Fe0POtOy63GeMS4lxJOwLBVUBRl7iaL6dTc7m9gdq5ks19thqPAeevXX3jr6DSvzCYeSV1jjVndzZVW7Mx/cm3U/yq4eSPZWkeWfHWkfcQaGNfAv8Z8vd9d61qIZyT7P8TjrSNeHD/7QjvOP/bU7/wAR09avLgHAcNgouyw6BF3J3Zj8TMdSa6SqALAWA2FftQKUpQKUpQKUpQKUpQKUpQKUpQcrmTl/D46BoJ1zKdQRoyMNmU9CP+x0qgsXhcfwDF2vmjfZrWjnTrob2YdR/KxH0lXN5g4Hh8bC0E6Zkb5Mp6Mp6MPGg+csVMHLzxofszu0nZqSHhZiSzoSb6G40OU2PgSuHl/lcYrForyDsGDMHUhSwA0jF/dN7Kb7etqmr8tS8OYYSZs0RkYwTW3DkEgHYON2j2YC6kEXWP8AGeESYdmKLdTrJGNiNR2kR+ot52I/CU12Nha2x24+D8PwwiZ8PHBNJMsUadq0rlWcqGYEm2wa42BHpUqiRoyHjJUja3T+vpUO5OwuAJEkUV5yDlZmLAad4qCTlcAg5fmCV1qYRJJnJLjs8oUIFFrjdyx1Y6WAFgNd6/P/ABC+8n7Zj+3reG+nj9Yn/d0q4RxtZrK1lk8OjeY/pXvivE1iRmzBQpsxZWY2ABJVALvoRqNBrroaik0Ytm2IAOnif57V0YsUuIiMU7Mp2WZCUdSPdbMDoQTe/jvX0+D+IRbKcn8/lw8T4TI6+Py9PwzPxmObPFJHmjIA74GWXML2Y2smoIHUHcKLE19zjyjLh1E+HznDg5sliJICBlLN1ZboPvAb7E3HeNhYPgeg7bK5UZbgDvLcEZgAAbkA2AGy3LWN+vt/f99K9h5753fEXRUyjulje7EnNvubKNBoBqdaw1YnPPI4UNicIug70kKi4A3LxgdBuU9SPCq6Bqo/a6vLWPSFsRnkVA8ORLqTck3Izj3L21J0NlGnXk3rBI4J0Fz/AH9fSs3r1RjVbdM60zAGJIN1ue9vf08azpGqDQWzfNmt/L6AV+NL4a+fT0Hj+3rtXjUmwuSTsLszHoNNSfAD5Cs1pFYb5OS1/N+s5Pp4DbTz6n+wBXf5S5PxfEXtEuWMXzTOO4pHTxZvIfMiplyP7J3e02PBRNCsANmb/eH8I/KDfxI2q4sLho4kWONVRFFlVQAAB0AFac3E5S5OwnD0tEt5GADytq7W6flH5RYfPWpDSlApSlApSlApSlApSlApSlApSlApSlApSlBqcT4dFiI2ilQOjbg9CNQwI1BB1BGoNVLzvwrEYWSLtCZIrsq4gWuQ1iFkGyyDKADtJfYG4q5awY3CRyo0cih0cWZWFwQasSPnbiHD3jcyRCzbsguFkA1zL1Vh9QepuDJKuXOYhiAEY9/bXu5j8LAbPodBo1iRbVRsc0cuSYJgbs+GLAJISS0ZNgI5DbSwuFlO97Nqe9DOIYFi3aRELL4HRZQNwwvo2l9+gIIteP5/E+Fpz1yfafR04ea3HPZYuJNl3uSdT/fyr1h/dH1qIcN5sV47TBg6mzEgll6d8b6H8Vv4gG1bpTc34aGRQFXEIAuYoxG975e7ZittQSNSN968L9O5uroz3+z1J8Vx/L3fZOOCSykWIvH0Y9PIeI/b9K6O9QHi/tQjy2wsDlts8wCoBboiMSfQ2FQjGczY+QAPipbDwbJ1vr2dr7/S1e/wcU8VIpu48rkv12mcxZfM3EpYMQgbERwxgFmzvlbKB3Mqi3vMLXO3ntVYcyz4ZnE0OgkLkra2quVDBemcDNa3n1rm8U4tLLl7WR5SgspkJbKDuATr8q40mIZiQup6k7D1t+wrsw3ZJ79bDwGpP0/YfM1gZid9B8Pj6nr6DT1rxEoXW9ydCfLwHgPKrD5G9mGIxeWbFBoMOdQuqzSD0I7i+Z18B1qCJ8u8v4rHS9lh4yxuM7nRIx4s38hqfCr25I9nuF4eBIbTYi2szC2W+4Rdco/U+NSbhPC4MNEsMEaxxrsq/qT1J8zrW5QKUpQKUpQKUpQKUpQKUpQKUpQKUpQKUpQKUpQKUpQKUpQY54VdSjqGVgQykXBB0IIO4qo+c+U2wTdtHdsJc5iSbwZitgx37MFRZ916nYi4K8ugIIIuDoQdQQdxSJHzZiIu1swOSddA2wYg5SjADUb6267brWlEjSNkChJb96M6DXZlN9V1HXr1FjU/595FOFviMKpOH1zxgXMIKkGw6xa7fh/h92C4kq8faSMEIdlSXqhUtYMeqte4N/11eo/JI4lhLl2EolCdmy2upTMXtuLN3bePrWvwwwyS2ncxxBSxI0ZspHdv0vc7a6aW3HG7aQmxGZhpnvdfUf8Aav0ja+pta/lr06b01W3xySOefNCvZwhVVVGl7d3NbpfTWvXC+Dz4iUYfDxF3+FbWA6knYDzNTDkjkk8QhRuzkhysQ2JJukiG5AjQ7uL2ze7bxOlXXy5y7hcDF2WHjCj8THV3Pizbk/t0qCKci+zGDB5ZsRabEDUXF44z+UHcj4j8gKsGlKBSlKBSlKBSlKBSlKBSlKBSlKBSlKBSlKBSlKBSlKBSlKBSlKBSlKD8IqoPah7PnWGWXAx3QkPJAo1Ug3LxAbjTWP5jwq4K/KD5A4UjSZY0BZibKqi5J8ABVy8i+ygLlnx4BO64caqOoMh6/wAO3jerVTCRhswRA3xBQDrvrvWUUH5GgUAAAAaADQAeFq9UpQKUpQKUpQKUpQKUpQKUpQKUpQKUpQKUpQKUpQf/2Q=="/>
          <p:cNvSpPr>
            <a:spLocks noChangeAspect="1" noChangeArrowheads="1"/>
          </p:cNvSpPr>
          <p:nvPr/>
        </p:nvSpPr>
        <p:spPr bwMode="auto">
          <a:xfrm>
            <a:off x="295026" y="-1745263"/>
            <a:ext cx="7098670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eg;base64,/9j/4AAQSkZJRgABAQAAAQABAAD/2wCEAAkGBxASEhUSExMVFRUWGBkXFxYWGBkVGBgXFRcXFxUVHRkYHyggHx4lGxYXIjEhJiorLi4uHR8zODMsNygtLisBCgoKDg0OFxAQFy0fIB0tLS0tKy0rLS0tLSstKy0tLTMtKy0tLS0tKys3Ky0tKywtMS0tNS0tLS0tKystKys3Lf/AABEIALoBDwMBIgACEQEDEQH/xAAcAAEAAgMBAQEAAAAAAAAAAAAABgcDBAUCCAH/xABDEAACAQIEAwUFBgQCCQUAAAABAgMAEQQSITEFBkETIlFhcQcyUoGRFCNCYqGxcsHR8DOCJENTc4Oi0uHxFWOSssL/xAAaAQEBAQEBAQEAAAAAAAAAAAAAAQIDBQQG/8QAKBEBAAMAAQIEBQUAAAAAAAAAAAECEQMSIQQxUYEFEyJB0RVSkaHw/9oADAMBAAIRAxEAPwC8aUpQKUpQKUpQKUpQKUpQKUpQKUpQKUpQKVrYzHxxWztYt7q7s1tSAo1PyqGce5i4lJdMLh+zX/aO0ef1ALWX53+VBKeNcew2EUNPKqXNlW92YnZVXck1BcX7RJZZgkWTDR63llXtDoCRdV2BtbrvUPxvIOMnkM033jE69piA3y6/S9YsdydxZtEbCxr5Td4/PJYfL61RIJOfuIFg4ZVA17MIMu2oN9T9atHl7iJxOGinK5TIuYr4V8+Sez7jaG4s/mmJBP0YiulhMRxvBqySwYlYtCzRd61hqxEZt01PdPmaD6CpVY8re0fMoEpEqbdovvC+2YH+dj61PoONYZ07RZky+JIWxPQg6ipg6FK/Aa/aBSlKBSlKBSlKBSlKBSlKBSlKBSlKBSlKBSlKBSlKBSsGNxkcKGSR1RF3ZjYCq94n7RpcQWi4XD2ljZsRL3YV9PE+Wp8qCf8AEOIQwIZJZFjUdWNvkOpPkKrPmL2rhmMOCUlvjymR/VYlBt6t9K5w5XM7drjsRJiXP4QxjiHkAO8QPC4HlUh4fg4oVyRRpGvgihB87b/Ogg0GH4vNL26xSiTpLiHSPQ3FsrZmtYnTLauxFy7xZ/fx6R+So0n/AECpctZkqjnx8IlPvYgn0QD/APVa2G5TdZDIcdiGuScjBMgubgAW0t0qQJWZaDSfh0hBtMQdbEoDZrWDWuL+Nqjc/KvFyuUcTjkHXPB2ZIO+qE1NFrMtBR/FPZxxaKQywRo3+4lGbz7sgXQ/DqPKtMcVngITHQSQHbtGjKgnwKkW+an5V9ArXuWFXUo6hlOhVgGU+RB0oKv4FzbNAoMTiSL4b5k+RGq/3cVYnA+bcNiLAnspD+BzufJtj+/lUe4l7N8GxL4YthJDv2WsTeTwt3SPSxqGcb4Xi8GP9JQCO9vtEN3h8s4IzRfO6+dXzRetKqHgPOOJwwAY9rFpYMb6HbK/h4XuKsXgfMuGxQsjZX6xv3W+XQ/K9TF12aUpUClKUClKUClKUClKUClKUClKUCleXcAEkgAaknQCoVzB7R8NETHhwJ5AD3gbRLbcluv+W9BNJpVRSzMFUC5JNgB4kmq+5p9qeGgBGHAlI3kNxGPTS7nyGh8ar/m7jeJncCbEpKmVZAIiViXMua2Xow63uRWbk/gebLi5h5wRke6Ok7D4j+HwGu5Fg3lwGL4gwn4i75N0w18ot0LhfdG3cGvxHpUmhRVUKoCqosFUAADwAGgryDXpaKyrWZKwrWZKDMtZlrCtGxKg5b3b4V1I9fD52ojdSsq1orM51CgfxN/0i361sI0n5Po39aaY21rKtaquw3W/8Jufo1v3rPBKrbHUbg6MPVTqKo2VrMtYVrMtB7FemUEWOoOhB6jwryK90Fdcz8itFmnwC3XUyYMWCtfUvCT7j/k91vI1EsPMGAeNja5tupBU2II3VgdCOlXnVb+0ngPYk8RhHc0+1xqCcw0C4kAbMt+94rcnakSPPBufJ4LJMO1TxJs4Hk34vn9asLg/HcNiheGQMeqnRh6qdfntVKtYjoQfofA1hw6ydoOwLGRe8FjuXFhckZddqswj6CpVW8v+0aVO5ilMgGmdQBIP4l0B+VvnVicK4vh8SueGRXHUA6jyK7g+tTFb1KUqBSlKBSlKBSlQ7m32j8PwIKmQSy7CKMgm/gx2H7+VBMb1BubfadgcHdEbt5h+BPdB/M+w+V6qPnDn/ieNVr3gg6xpobeLn3j59K5fDeUmmZY/tMUczRrL2TLIWCuMy3YDLmK961/1oMvNXtBx+Na0knZx30ij0X5+PzrncO4pmOR/k6i5HkyjVvUa+td5PZnPmGaZGB3yAi2o+L+9K0cbwCKKPtommR0dFyyoV7XtD/qzuHSxLKQNBemmNzhXDftGISE+4PvJbbFEI7n+ZiB6Zqsq9RHkOK7YmXqWSMHyVc5+rSfpUtosPYr2tYxXsUGVazJWBazJQecRKdEU2J1JG4Hl5nxrVPFMLFIsBkRJGNlQnUk2Nr/EcwNibm48a3MTAVKv0dd/NSbj6EGsCxQLKuIdEzKR3yAGt7oGbfwA+VRXA5nkGNb7Lh4HxLQSfeOJRBBG9tUZzfOwsNFFxrY13+AvjwQky4ZUAsOykklcAbXz6t63rzy5h4VwywRuGRGkUODoxLsxYn49QGVtbqdCLE8/h2GmSYnIIkaTO8kuJExIBvliiBNswBHS19jYCiO9JgsccWrjFIMMRdYljvmAChgSdzfNrcEXGhsRW9xbEFMtopWOlpYwGyEm1rXzHa5W1iLVp4uHESBjC4ib/VmQErclcxy7glQwzWNrjTStvluHGJEFxcqSy/Egtp4EgAH1sNPrVG9wvF9opzDK6MY5FGwdN7eRBDDyYV0FqLco4oTS42ZTdJZ1ZD4qkawKw8Q3YFh5FT1qUrVR7Fe68CvdB+14liV1KsAysCrA7EEWI+le6CgoUYQ4aWfBkk/Z5Cik7mJhni/5WA+VRXGcLxnbmWNghvdZFkyEfMd4G9WF7QIgvF5SPx4WFz6h5EH6KKjXEZolQmRgo6G+t7dPE/WqPeM4zO8UYnjWbEl8vbR2QsuXRZDYAtf8VthbWvfDeITYbEQzrIAFyuQt9Qfejb4hYkeA31rm4zm9cTKC6kEhUzBQBZAFUlQSdh5n9q9TMOlmvsVOYHzFvT9KQPozgnFY8VCs0d8rXtfyNj+tbkMyuMysGHipBGmh1FfM/wBoxSRNGkkgjlNmiViEawJObW3rbTx8KnHsVwkiTy2dsgW7KpIjzNcKbbE2G/lUkXHSlcPmHmrDYMWds0nSNNW+fgPWoO5UX5r58wPDwRLJmk6RJ3m+fh86rXm/2kYqRTlPYRbZUN3a+wL2v9LedVHi52kYu25/QdBVFr4nmvi/GGdID9lw6rmYrfOUJAB8WuSNrC2u1cbiHAMPgo2kMqtIoBs/+K5JtZSSfG5sNgdai8fMGIR1aAtEwygFSc+wAAI8fAb6b1YXLfJLs32riJMs7nN2T62PxSEe+2g7uw636RYRXgvL+Lx9jYR4ct3m90ML3bIN3Ou/u3NW3kUEAAC/dUaDbZR6AfpWdh526aAaDyB0rF2KZWzbfi1sSupuSeikk2OgN7aaCNRDzLGV33te2lweoPgb6WqCe0suYMLMVKlJzdWPiptrfY5Ott9qlB4whBMKNKDuy2jjcj3Wzue9pYZluKgPOc3EsUpVsK0cSEMFjKy5jcC7FdbgE2AAG9CXc5BmUpiApBAlVgQb6PEtv1U1KhVVezjH9himie69soSzAqc63Kb+PeHzFWpVSHsV7FYxXoURlU1lQ1hWsqmg6ELhk7NgSPAaN5FSdMwudDuCR66WN4UJIyrKJoja9gfwkEZk95SCB/Wva1kxcZlQIzuLaqyMVdD4qw/Y3HlTDWnwrDxRKEhAVRpZfLa53PzrFx/gJxSoFmeEqTfIO64bKe8AQbjLowIIzGtTG8Ax0mn/AKj2i9BicPHIw/4iFWrQbkfFvo2Kw4/4Er/8ry5aYalc3FsPhVCyzi4FgCc8rEeCLdmJ8hrUd4hzHNjXOEwsbC4765sshXY9qy3GHiPXUysLgBd6z8N9neHRcss80q9UQJhYz4grAAbf5qmHDcDDBGIoY0ijGyIAov4+Z8zc0weeAcLXDRCMEM27sBlDNYDReigBVVeiqo6XrqrWFTWRTVRlFe6xg17vQeqV+Xrncw8YXCYeSdhcqLInV5G0jQerEeguelBVnO83acTxDjZEigHqgLv+sgqssTHJiZ3y3IDFQT7qqDYf1qZSzHUs2Z2YuzHdnc3Y/U1z8PEkanIoVS2upsC2w0uSTpZFBPlVHPwPBhEwcuDbcMoYG+mXKQb3vaw18Lb104Mq3VUGhsfIk3bMfitr2YJO2Yjr+SmxIN7g2OtiRbW5U/dqbnuKc3xNpapFylyjicVN2ciGJEHfYZSqAgFYlCnLmsQbC9r6ipI4/DcBiMVIIokLsfoAPE7AD5Dy1q7OSeWhgYSpIaRzmdhttYKL9Br9TXT4NwaDCx9nCgUdTuWPiTuTXQrMKrr2jc1TRyfZcNIqvkzuFNpCCdQpOgsLE9bGq84nLGWLrnVSqlu1YMQ2W8hLDcXvr/4re9sWFWHHrm7iyKJYZRo0Ug7sguPwmyt5E+G0Sx8ks8bQMAMQLEAWCzKupKkaZuuXY203sNwjicQxZnkFiFQGy5tAL6F2/vQVYmG9meGxEKGHHrIgOrxorAuRqDZrg26GxqBcC4FLiGTVI0ZsoMrFMxBsyqACb9CbACu/wybFcLcyqjiQymKWNjdXU5THHlF7tckgjUdLGoLD4PyVDDOk7N2jRiyLlCqrEWznUksBoPDf07mGwSRghSxBYsczFtTva+2w2+d6w8v8egxsZeK4ZbCSJvfiY9D4g9GGh20IIroyoOhvWW4asrBQWJsALk+AGpJ8rVUfH+YX4hiY8PG5EBde4t++uYZi/wAWmtth5mrE52D/AGDE5L5uyO24H4v+W9VxyBwu0+e1yqMfmbCw87ZvWszOS6U45tWZ9Ep4rxUrmK2VVNmkYZhnILdlGgIzSZdTchEGpOlq1OHSTSOFyYl82ovMsTW30jjVTb/5epqT8N4FDMEzalO3YDfvTOJEmI6hWGo8vK1crmbgxjmLJEZVc52BlATPZgSCpzgAm4uVIsNbVpz13OI8Kh7IAKZSoDntLMbXF7MdCUNvhNa4kP8AfjWhh8XPIjJI4ftCc50KKrABwCNGZgLHLdVHUka+OFcQeUyBoJYsjWBkGjj4h+vj018IQ6ol8q9rL5VyeIcXw8BAlkCsdQoDO5HjlQE1kj4itmYrIiKuYuyHKfIWuSfK3Q1SXSkxaILsbDzPgCT+gJ+RrLFi1K5gQVIuGBBBFr3vta3WojxPmbh7LkkBkF72IC6jYi7KQfSufhedHZxHBFEsSkLcCaXIo/EeyXLoNbAn160TssPhuOjmXOjArci+wuLePSzKb+BBF66CIdbAtbcAEne1wBqR57VXvBeJlmOV0llv91h8MksUIZgQ0k8xUFSBfTNpcaXAqRpieIN/hxQ4eZVymeQ9uLMcxjivqy21LNrcAa7h31EjjcbddrHQ+ljWdHHjUXXg+NkuZ+IyMW97sYooQ3gCSGNradK6HCuCLCCBNiHuQSZJMxuNBbTQW6DStCQKayqa1kasymqjYU1kU1rqayg0VmU1kvWAGtLjXHMPhEzzPlv7qjV3/hX+ZsB1IqI6OIxCRozuwRFBLMxsABuSapznDmQ4yYNqsMdxChvck6NKy/GRoBuqk9Wa3exQxPEgJsSfsuBU51QkXa3uubjU9cx7o/CG96oRzNjsOcQDgwY40TJpe7nXM5Y965va98x20GhDBK4Au2p+D/qI/wDouu9ymhrUxEzOVH5gAAPU5QBsL9B87nWtrgHBMTjJBFAma1gze6ka+Z2A/KNfAVdPKPImGwQWRgJcQB/ikaKTuEXp671BEOTvZs8mWXGXjTcQjR2/j+EeQ19KtbCYWOJBHGioiiwVQAB8hWalApSlBE/aHyXHxOALmyTR3MT9ASNVYdVNh6b1894rDvh3bB4xGjKHQ65ozfuup6xk66eduor6wqK8+ckwcSis1knUfdzAXK9ch8UPUfMUFL8N47iY8sJlyMTmWRFjPbq4s2R2HckYW6hW6678zi8Uq5DHcpEcys7AySTOTYm2pcfUsdq1sdhZcFI+DxkZyg7b5b6iWI7FTv567G9fuLiL5Fkls1wcPigTZj+FXPRhbR9xbXaqLO5R5fbDiOSNIzI/cxrSs+dWXITHGoFhf3rnUkp02lrL5VWXs645jYpuwxAaRZJFjdixeRHa6xOQdWF+6Tf3WX4RVk4XGwzZuykSTKcrdm6vlYdDlJsd6y6WnZ1gxuHDo6EkB1KkjQgMLG1QrgHA5sI0qvZtBkdQQCBfveRAJuOmm9T6RCNwQfPSteSIP3T106/yqTH3aryTFZrHlKBcyczYaLGSFGmIZwHFoxEHZATYFg4F9C4A67m1cObnZB2l4CWBHZ2IyEX1zMVzCy2sRub7CuBzRKj4qZklY2dgcwynMhKm2XQju6HS/XWuMJT4n61O6dkpk54xTaqsKX/K7H6s9j9K0MXzDiZMuZ17rBwAiKMy6qTYXt5E2PWuPI4sDfU3uLW/zeGtYxMfCrDEy9vO5YvnJa982Y3v473vUn4PihiAZMZhHxsaGzSRSN28dxoXQNZksLBmAGls3Soll8Tat/hyYiNw8LPHIuoZGysNjoQfTStMrE4PiOBNbs0gU+EqgMPC5ckfrU0w5AUBLBRtlsFt5ZdPpVD8QxRka8sYEn4nQZGY9WdfdLE7nQ1jwPEsRCfuZ5I/4WK/UbGg+gxIfGsiGqXwftA4jH7zJKPzoLn/ADJauvD7VJR7+FQ+kjJ+hU1VWujVnRqrzg3tHTEyxwR4WQySEKAHUgHqSSB3QLkm2gBqwXmA00yjqdLefzJrlflrTNbpxzbybKNWVXqDca5wngey4Udm2YJJI5DMYyFe8QAK6nS51HncDjTc841tFMaX2ypc/Vyf2rrE7GwxMZOStdDXO4jzLg4LiSZcw3RPvH9LLt87VUvEuK4tyVnlmNt0dioFwCLpoNiDtsa5Jn6LYAa30AA8ddB61UT/AI37SJCCMOgiHxvZ5PUKO4vzzVweAcXgSafEY5WlkVUMauczNIxY5mB8AqkX2BuBtUVecDa9/iNwflfUep738O9ZuFcMxGLlEMKGRzrYbKCdWY7KPEnfzNTR0eZeacRjWu5yoPdjW+UeBPi3nUm5M9mk+JtLis0MO4T3ZX+R9weuvkKmvJPs5gwdpZ7TT7gkfdxn8inc/mOvhap1UGrwzh0OHjWKFFRF2VR+p8T5mtqlKBSlKBSlKBSlKCN87cn4fiUOSTuyLfspR7yE/upsLg188cU4biOHTPhcVHdTqR+F1Ogljbx0/TWxAI+q64fN3K+G4jAYZl13SQAZ426Mp/cbGg+fuG8RfDFJFkvGNIZ7Zuz6CKReqg2FjqPTSsHFHxKscPEkUSSFW/0UMiyH8KuWZm0LaKWKi4IFjevzjfBcTwrEGDEKWjc309yZBpnX8wFrrp4HQ3qWYrl2HEYRJsLK8iADMRpLEwuNhuu/d9bdQaMPImImwkzxYnEgw9m5yli6iRZIlDKRm075Hd0N9b6WlvE+ZsLHDLKsoZkQkKA1y2yixA6kVSOKwmJjmCXd3fuoVJftAToFte+oHdHUV2/sn2cMcWQwUKGiidXkDSE2RyWsrWUt3c9tL2rM9mo7uXxnl54lWVG7aJ9DIFIyyHUq/QE6kG+utcxMPbfXyH9a3eI8YmxDBTZY1P3cEYyRJc/hQaZjfVjdj1NWByJ7OUxK9pO503iGm/U9T+grle+TEerrXj+nq9FZyre1/wDtb+lb8fDpY7B45Iy4DDOpUPEeoDDXW1mFXfxz2Zh40jwkwgVTch1MtjmzB4zcWbNc3N/UWqUcx8vxY2AQynUZSsuVS6su7C+2bUG3QkV1rGQ42nZfOcOEvkYMikKwBBynu3BzE/ibMQPHQV7hwqjy9K7/ADJytisAfvADG4Kh4yTGwO6Nf3SR+E6eF655cSH8xaNB3mYouUgkjKcy6fxDQAMK0jQxcLEa2cdD1FcmbCjzFd5hb+o2NiRcHqNDrWJ0BoiPHDGpNyTyo2Lk7SbP9njIDWvmmc+7BH5nS5v3Qel61ThhU49nGNigjnDSyZzYrFrkyj3nUXtn11OmgXxrnyzNazMOnHG2iEzh4Vh4pO2SGNJmQIxj90LoSigWG4ALAC9hXDnaXEvKWDLh8Mx+7RM8kzxki+U9ARcDXppfWuPLzC0mLMsOJyxKtmWWyi9+8LX12Bv5kVyjz20sskZTuknLJAzROLaA3G4Nhe/l4Cvh44m1tmNffePl17TGujz3g2QxYg5gjIsfZtlUw65kcBO6wYuSRowt5EVGvtGS/iQRpuL9QR/4rDi8azE9+V7X/wASQyWvuTfT1P66WrSaTrv57/QH9zp4A716Fe0POtOy63GeMS4lxJOwLBVUBRl7iaL6dTc7m9gdq5ks19thqPAeevXX3jr6DSvzCYeSV1jjVndzZVW7Mx/cm3U/yq4eSPZWkeWfHWkfcQaGNfAv8Z8vd9d61qIZyT7P8TjrSNeHD/7QjvOP/bU7/wAR09avLgHAcNgouyw6BF3J3Zj8TMdSa6SqALAWA2FftQKUpQKUpQKUpQKUpQKUpQKUpQcrmTl/D46BoJ1zKdQRoyMNmU9CP+x0qgsXhcfwDF2vmjfZrWjnTrob2YdR/KxH0lXN5g4Hh8bC0E6Zkb5Mp6Mp6MPGg+csVMHLzxofszu0nZqSHhZiSzoSb6G40OU2PgSuHl/lcYrForyDsGDMHUhSwA0jF/dN7Kb7etqmr8tS8OYYSZs0RkYwTW3DkEgHYON2j2YC6kEXWP8AGeESYdmKLdTrJGNiNR2kR+ot52I/CU12Nha2x24+D8PwwiZ8PHBNJMsUadq0rlWcqGYEm2wa42BHpUqiRoyHjJUja3T+vpUO5OwuAJEkUV5yDlZmLAad4qCTlcAg5fmCV1qYRJJnJLjs8oUIFFrjdyx1Y6WAFgNd6/P/ABC+8n7Zj+3reG+nj9Yn/d0q4RxtZrK1lk8OjeY/pXvivE1iRmzBQpsxZWY2ABJVALvoRqNBrroaik0Ytm2IAOnif57V0YsUuIiMU7Mp2WZCUdSPdbMDoQTe/jvX0+D+IRbKcn8/lw8T4TI6+Py9PwzPxmObPFJHmjIA74GWXML2Y2smoIHUHcKLE19zjyjLh1E+HznDg5sliJICBlLN1ZboPvAb7E3HeNhYPgeg7bK5UZbgDvLcEZgAAbkA2AGy3LWN+vt/f99K9h5753fEXRUyjulje7EnNvubKNBoBqdaw1YnPPI4UNicIug70kKi4A3LxgdBuU9SPCq6Bqo/a6vLWPSFsRnkVA8ORLqTck3Izj3L21J0NlGnXk3rBI4J0Fz/AH9fSs3r1RjVbdM60zAGJIN1ue9vf08azpGqDQWzfNmt/L6AV+NL4a+fT0Hj+3rtXjUmwuSTsLszHoNNSfAD5Cs1pFYb5OS1/N+s5Pp4DbTz6n+wBXf5S5PxfEXtEuWMXzTOO4pHTxZvIfMiplyP7J3e02PBRNCsANmb/eH8I/KDfxI2q4sLho4kWONVRFFlVQAAB0AFac3E5S5OwnD0tEt5GADytq7W6flH5RYfPWpDSlApSlApSlApSlApSlApSlApSlApSlApSlBqcT4dFiI2ilQOjbg9CNQwI1BB1BGoNVLzvwrEYWSLtCZIrsq4gWuQ1iFkGyyDKADtJfYG4q5awY3CRyo0cih0cWZWFwQasSPnbiHD3jcyRCzbsguFkA1zL1Vh9QepuDJKuXOYhiAEY9/bXu5j8LAbPodBo1iRbVRsc0cuSYJgbs+GLAJISS0ZNgI5DbSwuFlO97Nqe9DOIYFi3aRELL4HRZQNwwvo2l9+gIIteP5/E+Fpz1yfafR04ea3HPZYuJNl3uSdT/fyr1h/dH1qIcN5sV47TBg6mzEgll6d8b6H8Vv4gG1bpTc34aGRQFXEIAuYoxG975e7ZittQSNSN968L9O5uroz3+z1J8Vx/L3fZOOCSykWIvH0Y9PIeI/b9K6O9QHi/tQjy2wsDlts8wCoBboiMSfQ2FQjGczY+QAPipbDwbJ1vr2dr7/S1e/wcU8VIpu48rkv12mcxZfM3EpYMQgbERwxgFmzvlbKB3Mqi3vMLXO3ntVYcyz4ZnE0OgkLkra2quVDBemcDNa3n1rm8U4tLLl7WR5SgspkJbKDuATr8q40mIZiQup6k7D1t+wrsw3ZJ79bDwGpP0/YfM1gZid9B8Pj6nr6DT1rxEoXW9ydCfLwHgPKrD5G9mGIxeWbFBoMOdQuqzSD0I7i+Z18B1qCJ8u8v4rHS9lh4yxuM7nRIx4s38hqfCr25I9nuF4eBIbTYi2szC2W+4Rdco/U+NSbhPC4MNEsMEaxxrsq/qT1J8zrW5QKUpQKUpQKUpQKUpQKUpQKUpQKUpQKUpQKUpQKUpQKUpQY54VdSjqGVgQykXBB0IIO4qo+c+U2wTdtHdsJc5iSbwZitgx37MFRZ916nYi4K8ugIIIuDoQdQQdxSJHzZiIu1swOSddA2wYg5SjADUb6267brWlEjSNkChJb96M6DXZlN9V1HXr1FjU/595FOFviMKpOH1zxgXMIKkGw6xa7fh/h92C4kq8faSMEIdlSXqhUtYMeqte4N/11eo/JI4lhLl2EolCdmy2upTMXtuLN3bePrWvwwwyS2ncxxBSxI0ZspHdv0vc7a6aW3HG7aQmxGZhpnvdfUf8Aav0ja+pta/lr06b01W3xySOefNCvZwhVVVGl7d3NbpfTWvXC+Dz4iUYfDxF3+FbWA6knYDzNTDkjkk8QhRuzkhysQ2JJukiG5AjQ7uL2ze7bxOlXXy5y7hcDF2WHjCj8THV3Pizbk/t0qCKci+zGDB5ZsRabEDUXF44z+UHcj4j8gKsGlKBSlKBSlKBSlKBSlKBSlKBSlKBSlKBSlKBSlKBSlKBSlKBSlKBSlKD8IqoPah7PnWGWXAx3QkPJAo1Ug3LxAbjTWP5jwq4K/KD5A4UjSZY0BZibKqi5J8ABVy8i+ygLlnx4BO64caqOoMh6/wAO3jerVTCRhswRA3xBQDrvrvWUUH5GgUAAAAaADQAeFq9UpQKUpQKUpQKUpQKUpQKUpQKUpQKUpQKUpQKUpQf/2Q=="/>
          <p:cNvSpPr>
            <a:spLocks noChangeAspect="1" noChangeArrowheads="1"/>
          </p:cNvSpPr>
          <p:nvPr/>
        </p:nvSpPr>
        <p:spPr bwMode="auto">
          <a:xfrm>
            <a:off x="584031" y="-1528516"/>
            <a:ext cx="7098670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7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Threads</a:t>
            </a:r>
            <a:r>
              <a:rPr lang="nl-NL" dirty="0" smtClean="0"/>
              <a:t> in web </a:t>
            </a:r>
            <a:r>
              <a:rPr lang="nl-NL" dirty="0" err="1" smtClean="0"/>
              <a:t>application</a:t>
            </a:r>
            <a:r>
              <a:rPr lang="nl-NL" dirty="0"/>
              <a:t> </a:t>
            </a:r>
            <a:r>
              <a:rPr lang="nl-NL" dirty="0" smtClean="0"/>
              <a:t>handling HTTP-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03866" y="9280489"/>
            <a:ext cx="15572102" cy="51205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 algn="l" defTabSz="457200" rtl="0" eaLnBrk="1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SzPct val="115000"/>
              <a:buFont typeface="Arial"/>
              <a:buChar char="•"/>
              <a:defRPr sz="1900" b="0" i="0" kern="120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defRPr>
            </a:lvl1pPr>
            <a:lvl2pPr marL="541338" indent="-271463" algn="l" defTabSz="457200" rtl="0" eaLnBrk="1" latinLnBrk="0" hangingPunct="1">
              <a:spcBef>
                <a:spcPct val="20000"/>
              </a:spcBef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63588" indent="-211138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001713" indent="-223838" algn="l" defTabSz="457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660400" indent="-215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000"/>
              <a:t>Source: Beginning Node.js - </a:t>
            </a:r>
            <a:r>
              <a:rPr lang="en-US" sz="2000"/>
              <a:t>by Basarat Ali Syed Apress, released: December 2014</a:t>
            </a:r>
            <a:endParaRPr lang="en-US" sz="2000" dirty="0"/>
          </a:p>
        </p:txBody>
      </p:sp>
      <p:pic>
        <p:nvPicPr>
          <p:cNvPr id="2050" name="Picture 2" descr="9781484201886_Fig02-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2" y="2828573"/>
            <a:ext cx="13192049" cy="543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69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Ready-to-run</a:t>
            </a:r>
            <a:r>
              <a:rPr lang="nl-NL" dirty="0" smtClean="0"/>
              <a:t> </a:t>
            </a:r>
            <a:r>
              <a:rPr lang="nl-NL" dirty="0" err="1" smtClean="0"/>
              <a:t>Threads</a:t>
            </a:r>
            <a:r>
              <a:rPr lang="nl-NL" dirty="0" smtClean="0"/>
              <a:t> in web </a:t>
            </a:r>
            <a:r>
              <a:rPr lang="nl-NL" dirty="0" err="1" smtClean="0"/>
              <a:t>application</a:t>
            </a:r>
            <a:r>
              <a:rPr lang="nl-NL" dirty="0"/>
              <a:t> </a:t>
            </a:r>
            <a:r>
              <a:rPr lang="nl-NL" dirty="0" smtClean="0"/>
              <a:t>handling HTTP-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03866" y="9280489"/>
            <a:ext cx="15572102" cy="51205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 algn="l" defTabSz="457200" rtl="0" eaLnBrk="1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SzPct val="115000"/>
              <a:buFont typeface="Arial"/>
              <a:buChar char="•"/>
              <a:defRPr sz="1900" b="0" i="0" kern="120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defRPr>
            </a:lvl1pPr>
            <a:lvl2pPr marL="541338" indent="-271463" algn="l" defTabSz="457200" rtl="0" eaLnBrk="1" latinLnBrk="0" hangingPunct="1">
              <a:spcBef>
                <a:spcPct val="20000"/>
              </a:spcBef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63588" indent="-211138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001713" indent="-223838" algn="l" defTabSz="457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660400" indent="-215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000"/>
              <a:t>Source: Beginning Node.js - </a:t>
            </a:r>
            <a:r>
              <a:rPr lang="en-US" sz="2000"/>
              <a:t>by Basarat Ali Syed Apress, released: December 2014</a:t>
            </a:r>
            <a:endParaRPr lang="en-US" sz="2000" dirty="0"/>
          </a:p>
        </p:txBody>
      </p:sp>
      <p:pic>
        <p:nvPicPr>
          <p:cNvPr id="3074" name="Picture 2" descr="9781484201886_Fig02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17" y="2188346"/>
            <a:ext cx="13010283" cy="691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01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170" name="Picture 2" descr="http://www.ikea.com/ms/nl_NL/img/customer_service_new/servicedesk_676x2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839" y="815530"/>
            <a:ext cx="9627377" cy="262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416493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75885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335278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294670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254062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213454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72846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132238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971648" y="4469631"/>
            <a:ext cx="1494071" cy="894994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/>
              <a:t>c</a:t>
            </a:r>
            <a:r>
              <a:rPr lang="nl-NL" dirty="0" smtClean="0"/>
              <a:t>ash</a:t>
            </a:r>
            <a:br>
              <a:rPr lang="nl-NL" dirty="0" smtClean="0"/>
            </a:br>
            <a:r>
              <a:rPr lang="nl-NL" dirty="0" smtClean="0"/>
              <a:t>registers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97918" y="5900914"/>
            <a:ext cx="682763" cy="13313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4837" y="7232263"/>
            <a:ext cx="2263512" cy="894994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pPr algn="r"/>
            <a:r>
              <a:rPr lang="nl-NL" dirty="0"/>
              <a:t>d</a:t>
            </a:r>
            <a:r>
              <a:rPr lang="nl-NL" dirty="0" smtClean="0"/>
              <a:t>esk </a:t>
            </a:r>
            <a:r>
              <a:rPr lang="nl-NL" dirty="0" err="1" smtClean="0"/>
              <a:t>to</a:t>
            </a:r>
            <a:r>
              <a:rPr lang="nl-NL" dirty="0" smtClean="0"/>
              <a:t> collect</a:t>
            </a:r>
          </a:p>
          <a:p>
            <a:pPr algn="r"/>
            <a:r>
              <a:rPr lang="nl-NL" dirty="0" smtClean="0"/>
              <a:t>large pieces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0418" y="2726161"/>
            <a:ext cx="4506238" cy="29699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Warehouse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471125" y="8240488"/>
            <a:ext cx="825619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 smtClean="0"/>
              <a:t>Exit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11947397" y="7232262"/>
            <a:ext cx="2063607" cy="235298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08026" y="5900914"/>
            <a:ext cx="3823475" cy="2662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aiting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area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668465" y="3429826"/>
            <a:ext cx="2266719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/>
              <a:t>s</a:t>
            </a:r>
            <a:r>
              <a:rPr lang="nl-NL" dirty="0" smtClean="0"/>
              <a:t>hopping area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123921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079790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035658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0991527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947396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2903264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3859133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4815002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ular Callout 19"/>
          <p:cNvSpPr/>
          <p:nvPr/>
        </p:nvSpPr>
        <p:spPr>
          <a:xfrm>
            <a:off x="3616172" y="7676104"/>
            <a:ext cx="6678499" cy="1843405"/>
          </a:xfrm>
          <a:prstGeom prst="wedgeRectCallout">
            <a:avLst>
              <a:gd name="adj1" fmla="val -68661"/>
              <a:gd name="adj2" fmla="val -9402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 err="1"/>
              <a:t>Only</a:t>
            </a:r>
            <a:r>
              <a:rPr lang="nl-NL" sz="2700" dirty="0"/>
              <a:t> a single desk </a:t>
            </a:r>
            <a:r>
              <a:rPr lang="nl-NL" sz="2700" dirty="0" err="1"/>
              <a:t>to</a:t>
            </a:r>
            <a:r>
              <a:rPr lang="nl-NL" sz="2700" dirty="0"/>
              <a:t> handle </a:t>
            </a:r>
            <a:r>
              <a:rPr lang="nl-NL" sz="2700" dirty="0" err="1"/>
              <a:t>all</a:t>
            </a:r>
            <a:r>
              <a:rPr lang="nl-NL" sz="2700" dirty="0"/>
              <a:t> </a:t>
            </a:r>
            <a:r>
              <a:rPr lang="nl-NL" sz="2700" dirty="0" err="1"/>
              <a:t>customers</a:t>
            </a:r>
            <a:r>
              <a:rPr lang="nl-NL" sz="2700" dirty="0"/>
              <a:t> </a:t>
            </a:r>
            <a:r>
              <a:rPr lang="nl-NL" sz="2700" dirty="0" err="1"/>
              <a:t>who</a:t>
            </a:r>
            <a:r>
              <a:rPr lang="nl-NL" sz="2700" dirty="0"/>
              <a:t> want </a:t>
            </a:r>
            <a:r>
              <a:rPr lang="nl-NL" sz="2700" dirty="0" err="1"/>
              <a:t>to</a:t>
            </a:r>
            <a:r>
              <a:rPr lang="nl-NL" sz="2700" dirty="0"/>
              <a:t> have stuff </a:t>
            </a:r>
            <a:r>
              <a:rPr lang="nl-NL" sz="2700" dirty="0" err="1"/>
              <a:t>from</a:t>
            </a:r>
            <a:r>
              <a:rPr lang="nl-NL" sz="2700" dirty="0"/>
              <a:t> </a:t>
            </a:r>
            <a:r>
              <a:rPr lang="nl-NL" sz="2700" dirty="0" err="1"/>
              <a:t>the</a:t>
            </a:r>
            <a:r>
              <a:rPr lang="nl-NL" sz="2700" dirty="0"/>
              <a:t> warehouse </a:t>
            </a:r>
            <a:r>
              <a:rPr lang="nl-NL" sz="2700" dirty="0" err="1"/>
              <a:t>brought</a:t>
            </a:r>
            <a:r>
              <a:rPr lang="nl-NL" sz="2700" dirty="0"/>
              <a:t> </a:t>
            </a:r>
            <a:r>
              <a:rPr lang="nl-NL" sz="2700" dirty="0" err="1"/>
              <a:t>to</a:t>
            </a:r>
            <a:r>
              <a:rPr lang="nl-NL" sz="2700" dirty="0"/>
              <a:t> </a:t>
            </a:r>
            <a:r>
              <a:rPr lang="nl-NL" sz="2700" dirty="0" err="1"/>
              <a:t>them</a:t>
            </a:r>
            <a:r>
              <a:rPr lang="nl-NL" sz="2700" dirty="0"/>
              <a:t> – </a:t>
            </a:r>
            <a:r>
              <a:rPr lang="nl-NL" sz="2700" dirty="0" err="1"/>
              <a:t>compare</a:t>
            </a:r>
            <a:r>
              <a:rPr lang="nl-NL" sz="2700" dirty="0"/>
              <a:t> </a:t>
            </a:r>
            <a:r>
              <a:rPr lang="nl-NL" sz="2700" dirty="0" err="1"/>
              <a:t>with</a:t>
            </a:r>
            <a:r>
              <a:rPr lang="nl-NL" sz="2700" dirty="0"/>
              <a:t> over a dozen cash registers 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48426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Are these </a:t>
            </a:r>
            <a:r>
              <a:rPr lang="nl-NL" dirty="0" err="1" smtClean="0"/>
              <a:t>terms</a:t>
            </a:r>
            <a:r>
              <a:rPr lang="nl-NL" dirty="0" smtClean="0"/>
              <a:t> </a:t>
            </a:r>
            <a:r>
              <a:rPr lang="nl-NL" dirty="0" err="1" smtClean="0"/>
              <a:t>familiar</a:t>
            </a:r>
            <a:r>
              <a:rPr lang="nl-NL" dirty="0" smtClean="0"/>
              <a:t>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21280" y="3505200"/>
            <a:ext cx="36327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smtClean="0"/>
              <a:t>microservices</a:t>
            </a:r>
            <a:endParaRPr lang="en-US" sz="4400" b="1" dirty="0" err="1" smtClean="0"/>
          </a:p>
        </p:txBody>
      </p:sp>
      <p:sp>
        <p:nvSpPr>
          <p:cNvPr id="5" name="TextBox 4"/>
          <p:cNvSpPr txBox="1"/>
          <p:nvPr/>
        </p:nvSpPr>
        <p:spPr>
          <a:xfrm>
            <a:off x="11064240" y="6221282"/>
            <a:ext cx="50481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smtClean="0"/>
              <a:t>Docker [containers]</a:t>
            </a:r>
            <a:endParaRPr lang="en-US" sz="4400" b="1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8991653" y="2720519"/>
            <a:ext cx="48317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err="1" smtClean="0"/>
              <a:t>NoSQL</a:t>
            </a:r>
            <a:r>
              <a:rPr lang="nl-NL" sz="4400" b="1" dirty="0" smtClean="0"/>
              <a:t> [database]</a:t>
            </a:r>
            <a:endParaRPr lang="en-US" sz="4400" b="1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7377658" y="4743360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1" dirty="0" err="1" smtClean="0"/>
              <a:t>Angular</a:t>
            </a:r>
            <a:endParaRPr lang="en-US" sz="3200" b="1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3715612" y="6873240"/>
            <a:ext cx="1689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smtClean="0"/>
              <a:t>JSON</a:t>
            </a:r>
            <a:endParaRPr lang="en-US" sz="4400" b="1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2917156" y="7909649"/>
            <a:ext cx="15969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err="1" smtClean="0"/>
              <a:t>ngrok</a:t>
            </a:r>
            <a:endParaRPr lang="en-US" sz="44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1615440" y="5128080"/>
            <a:ext cx="3228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/>
              <a:t>g</a:t>
            </a:r>
            <a:r>
              <a:rPr lang="nl-NL" sz="4400" b="1" dirty="0" smtClean="0"/>
              <a:t>it &amp; GitHub</a:t>
            </a:r>
            <a:endParaRPr lang="en-US" sz="4400" b="1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11692714" y="4274641"/>
            <a:ext cx="3353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err="1" smtClean="0"/>
              <a:t>WebSockets</a:t>
            </a:r>
            <a:endParaRPr lang="en-US" sz="4400" b="1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6855105" y="5897521"/>
            <a:ext cx="1659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smtClean="0"/>
              <a:t>Cloud</a:t>
            </a:r>
            <a:endParaRPr lang="en-US" sz="4400" b="1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5718229" y="2133241"/>
            <a:ext cx="22236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err="1" smtClean="0"/>
              <a:t>DevOps</a:t>
            </a:r>
            <a:endParaRPr lang="en-US" sz="4400" b="1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8881972" y="7478761"/>
            <a:ext cx="68018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b="1" dirty="0" smtClean="0"/>
              <a:t>Server </a:t>
            </a:r>
            <a:r>
              <a:rPr lang="nl-NL" sz="3600" b="1" dirty="0" err="1" smtClean="0"/>
              <a:t>less</a:t>
            </a:r>
            <a:r>
              <a:rPr lang="nl-NL" sz="3600" b="1" dirty="0" smtClean="0"/>
              <a:t> computing</a:t>
            </a:r>
          </a:p>
          <a:p>
            <a:r>
              <a:rPr lang="nl-NL" sz="3600" b="1" dirty="0" smtClean="0"/>
              <a:t>(AWS </a:t>
            </a:r>
            <a:r>
              <a:rPr lang="nl-NL" sz="3600" b="1" dirty="0" err="1" smtClean="0"/>
              <a:t>Lambda</a:t>
            </a:r>
            <a:r>
              <a:rPr lang="nl-NL" sz="3600" b="1" dirty="0" smtClean="0"/>
              <a:t>/</a:t>
            </a:r>
            <a:r>
              <a:rPr lang="nl-NL" sz="3600" b="1" dirty="0" err="1" smtClean="0"/>
              <a:t>Azure</a:t>
            </a:r>
            <a:r>
              <a:rPr lang="nl-NL" sz="3600" b="1" dirty="0" smtClean="0"/>
              <a:t> </a:t>
            </a:r>
            <a:r>
              <a:rPr lang="nl-NL" sz="3600" b="1" dirty="0" err="1" smtClean="0"/>
              <a:t>Functions</a:t>
            </a:r>
            <a:r>
              <a:rPr lang="nl-NL" sz="3600" b="1" dirty="0" smtClean="0"/>
              <a:t>)</a:t>
            </a:r>
            <a:endParaRPr lang="en-US" sz="3600" b="1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951159" y="2338118"/>
            <a:ext cx="2746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1" dirty="0" smtClean="0"/>
              <a:t>Apache </a:t>
            </a:r>
            <a:r>
              <a:rPr lang="nl-NL" sz="3200" b="1" dirty="0" err="1" smtClean="0"/>
              <a:t>Kafka</a:t>
            </a:r>
            <a:endParaRPr lang="en-US" sz="3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378812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 model in Node.js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122" name="Picture 2" descr="9781484201886_Fig02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131" y="2214105"/>
            <a:ext cx="13459082" cy="731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25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No </a:t>
            </a:r>
            <a:r>
              <a:rPr lang="nl-NL" dirty="0" err="1" smtClean="0"/>
              <a:t>synchronous</a:t>
            </a:r>
            <a:r>
              <a:rPr lang="nl-NL" dirty="0" smtClean="0"/>
              <a:t> calls or </a:t>
            </a:r>
            <a:r>
              <a:rPr lang="nl-NL" dirty="0" err="1" smtClean="0"/>
              <a:t>blocking</a:t>
            </a:r>
            <a:r>
              <a:rPr lang="nl-NL" dirty="0" smtClean="0"/>
              <a:t> </a:t>
            </a:r>
            <a:r>
              <a:rPr lang="nl-NL" dirty="0" err="1" smtClean="0"/>
              <a:t>waits</a:t>
            </a:r>
            <a:r>
              <a:rPr lang="nl-NL" dirty="0" smtClean="0"/>
              <a:t> are </a:t>
            </a:r>
            <a:r>
              <a:rPr lang="nl-NL" dirty="0" err="1" smtClean="0"/>
              <a:t>done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thread</a:t>
            </a:r>
          </a:p>
          <a:p>
            <a:pPr lvl="1"/>
            <a:r>
              <a:rPr lang="nl-NL" dirty="0" smtClean="0"/>
              <a:t>intensive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too</a:t>
            </a:r>
            <a:r>
              <a:rPr lang="nl-NL" dirty="0" smtClean="0"/>
              <a:t> is </a:t>
            </a:r>
            <a:r>
              <a:rPr lang="nl-NL" dirty="0" err="1" smtClean="0"/>
              <a:t>pushed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another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endParaRPr lang="nl-NL" dirty="0" smtClean="0"/>
          </a:p>
          <a:p>
            <a:r>
              <a:rPr lang="nl-NL" dirty="0" err="1" smtClean="0"/>
              <a:t>After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question is </a:t>
            </a:r>
            <a:r>
              <a:rPr lang="nl-NL" dirty="0" err="1" smtClean="0"/>
              <a:t>asked</a:t>
            </a:r>
            <a:r>
              <a:rPr lang="nl-NL" dirty="0" smtClean="0"/>
              <a:t>, </a:t>
            </a:r>
            <a:r>
              <a:rPr lang="nl-NL" dirty="0" err="1" smtClean="0"/>
              <a:t>the</a:t>
            </a:r>
            <a:r>
              <a:rPr lang="nl-NL" dirty="0" smtClean="0"/>
              <a:t> thread moves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a response </a:t>
            </a:r>
            <a:r>
              <a:rPr lang="nl-NL" dirty="0" err="1" smtClean="0"/>
              <a:t>arrives</a:t>
            </a:r>
            <a:r>
              <a:rPr lang="nl-NL" dirty="0" smtClean="0"/>
              <a:t> – as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event –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is </a:t>
            </a:r>
            <a:r>
              <a:rPr lang="nl-NL" dirty="0" err="1" smtClean="0"/>
              <a:t>given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opportuniy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act on </a:t>
            </a:r>
            <a:r>
              <a:rPr lang="nl-NL" dirty="0" err="1" smtClean="0"/>
              <a:t>it</a:t>
            </a:r>
            <a:endParaRPr lang="nl-NL" dirty="0" smtClean="0"/>
          </a:p>
          <a:p>
            <a:pPr lvl="1"/>
            <a:r>
              <a:rPr lang="nl-NL" dirty="0" err="1" smtClean="0"/>
              <a:t>Again</a:t>
            </a:r>
            <a:r>
              <a:rPr lang="nl-NL" dirty="0" smtClean="0"/>
              <a:t>, as </a:t>
            </a:r>
            <a:r>
              <a:rPr lang="nl-NL" dirty="0" err="1" smtClean="0"/>
              <a:t>quickly</a:t>
            </a:r>
            <a:r>
              <a:rPr lang="nl-NL" dirty="0" smtClean="0"/>
              <a:t> as </a:t>
            </a:r>
            <a:r>
              <a:rPr lang="nl-NL" dirty="0" err="1" smtClean="0"/>
              <a:t>possible</a:t>
            </a:r>
            <a:r>
              <a:rPr lang="nl-NL" dirty="0" smtClean="0"/>
              <a:t>,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tying</a:t>
            </a:r>
            <a:r>
              <a:rPr lang="nl-NL" dirty="0" smtClean="0"/>
              <a:t> up shared resources!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9458" name="Picture 2" descr="http://image.slidesharecdn.com/gkondalnodejsv0-140616003522-phpapp02/95/nodejs-server-side-js-11-638.jpg?cb=140287899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1343"/>
          <a:stretch/>
        </p:blipFill>
        <p:spPr bwMode="auto">
          <a:xfrm>
            <a:off x="7787640" y="6201676"/>
            <a:ext cx="8008188" cy="2939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10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No </a:t>
            </a:r>
            <a:r>
              <a:rPr lang="nl-NL" dirty="0" err="1" smtClean="0"/>
              <a:t>synchronous</a:t>
            </a:r>
            <a:r>
              <a:rPr lang="nl-NL" dirty="0" smtClean="0"/>
              <a:t> calls or </a:t>
            </a:r>
            <a:r>
              <a:rPr lang="nl-NL" dirty="0" err="1" smtClean="0"/>
              <a:t>blocking</a:t>
            </a:r>
            <a:r>
              <a:rPr lang="nl-NL" dirty="0" smtClean="0"/>
              <a:t> </a:t>
            </a:r>
            <a:r>
              <a:rPr lang="nl-NL" dirty="0" err="1" smtClean="0"/>
              <a:t>waits</a:t>
            </a:r>
            <a:r>
              <a:rPr lang="nl-NL" dirty="0" smtClean="0"/>
              <a:t> are </a:t>
            </a:r>
            <a:r>
              <a:rPr lang="nl-NL" dirty="0" err="1" smtClean="0"/>
              <a:t>done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thread</a:t>
            </a:r>
          </a:p>
          <a:p>
            <a:pPr lvl="1"/>
            <a:r>
              <a:rPr lang="nl-NL" dirty="0" smtClean="0"/>
              <a:t>intensive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too</a:t>
            </a:r>
            <a:r>
              <a:rPr lang="nl-NL" dirty="0" smtClean="0"/>
              <a:t> is </a:t>
            </a:r>
            <a:r>
              <a:rPr lang="nl-NL" dirty="0" err="1" smtClean="0"/>
              <a:t>pushed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another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endParaRPr lang="nl-NL" dirty="0" smtClean="0"/>
          </a:p>
          <a:p>
            <a:r>
              <a:rPr lang="nl-NL" dirty="0" err="1" smtClean="0"/>
              <a:t>After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question is </a:t>
            </a:r>
            <a:r>
              <a:rPr lang="nl-NL" dirty="0" err="1" smtClean="0"/>
              <a:t>asked</a:t>
            </a:r>
            <a:r>
              <a:rPr lang="nl-NL" dirty="0" smtClean="0"/>
              <a:t>, </a:t>
            </a:r>
            <a:r>
              <a:rPr lang="nl-NL" dirty="0" err="1" smtClean="0"/>
              <a:t>the</a:t>
            </a:r>
            <a:r>
              <a:rPr lang="nl-NL" dirty="0" smtClean="0"/>
              <a:t> thread moves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a response </a:t>
            </a:r>
            <a:r>
              <a:rPr lang="nl-NL" dirty="0" err="1" smtClean="0"/>
              <a:t>arrives</a:t>
            </a:r>
            <a:r>
              <a:rPr lang="nl-NL" dirty="0" smtClean="0"/>
              <a:t> – as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event –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is </a:t>
            </a:r>
            <a:r>
              <a:rPr lang="nl-NL" dirty="0" err="1" smtClean="0"/>
              <a:t>given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opportuniy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act on </a:t>
            </a:r>
            <a:r>
              <a:rPr lang="nl-NL" dirty="0" err="1" smtClean="0"/>
              <a:t>it</a:t>
            </a:r>
            <a:endParaRPr lang="nl-NL" dirty="0" smtClean="0"/>
          </a:p>
          <a:p>
            <a:pPr lvl="1"/>
            <a:r>
              <a:rPr lang="nl-NL" dirty="0" err="1" smtClean="0"/>
              <a:t>Again</a:t>
            </a:r>
            <a:r>
              <a:rPr lang="nl-NL" dirty="0" smtClean="0"/>
              <a:t>, as </a:t>
            </a:r>
            <a:r>
              <a:rPr lang="nl-NL" dirty="0" err="1" smtClean="0"/>
              <a:t>quickly</a:t>
            </a:r>
            <a:r>
              <a:rPr lang="nl-NL" dirty="0" smtClean="0"/>
              <a:t> as </a:t>
            </a:r>
            <a:r>
              <a:rPr lang="nl-NL" dirty="0" err="1" smtClean="0"/>
              <a:t>possible</a:t>
            </a:r>
            <a:r>
              <a:rPr lang="nl-NL" dirty="0" smtClean="0"/>
              <a:t>,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tying</a:t>
            </a:r>
            <a:r>
              <a:rPr lang="nl-NL" dirty="0" smtClean="0"/>
              <a:t> up shared resources!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9458" name="Picture 2" descr="http://image.slidesharecdn.com/gkondalnodejsv0-140616003522-phpapp02/95/nodejs-server-side-js-11-638.jpg?cb=140287899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1343"/>
          <a:stretch/>
        </p:blipFill>
        <p:spPr bwMode="auto">
          <a:xfrm>
            <a:off x="1391233" y="2431044"/>
            <a:ext cx="15546421" cy="570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46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21506" name="Picture 2" descr="http://image.slidesharecdn.com/toyorpt-121006155750-phpapp01/95/nodejs-toy-or-power-tool-7-728.jpg?cb=134953917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0"/>
          <a:stretch/>
        </p:blipFill>
        <p:spPr bwMode="auto">
          <a:xfrm>
            <a:off x="1296287" y="1092292"/>
            <a:ext cx="15819929" cy="8597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86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single thread way: </a:t>
            </a:r>
            <a:r>
              <a:rPr lang="nl-NL" dirty="0" err="1" smtClean="0"/>
              <a:t>Nginx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098" name="Picture 2" descr="9781484201886_Fig02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71" y="2442739"/>
            <a:ext cx="13800570" cy="486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amo.githubusercontent.com/8bd2cd2df049fe9b861a9f6705c4965e6623c142/687474703a2f2f692e696d6775722e636f6d2f44684262425146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0" y="8358788"/>
            <a:ext cx="677354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78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single thread way: </a:t>
            </a:r>
            <a:r>
              <a:rPr lang="nl-NL" dirty="0" err="1" smtClean="0"/>
              <a:t>Nginx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098" name="Picture 2" descr="9781484201886_Fig02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71" y="2442739"/>
            <a:ext cx="13800570" cy="486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9781484201886_Fig02-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87" y="5001153"/>
            <a:ext cx="13095511" cy="4619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camo.githubusercontent.com/8bd2cd2df049fe9b861a9f6705c4965e6623c142/687474703a2f2f692e696d6775722e636f6d2f446842624251462e706e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89" y="8968387"/>
            <a:ext cx="3386775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73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Asynchronously</a:t>
            </a:r>
            <a:r>
              <a:rPr lang="nl-NL" dirty="0" smtClean="0"/>
              <a:t> </a:t>
            </a:r>
            <a:r>
              <a:rPr lang="nl-NL" dirty="0" err="1" smtClean="0"/>
              <a:t>assembling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HTTP response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Receive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endParaRPr lang="nl-NL" dirty="0" smtClean="0"/>
          </a:p>
          <a:p>
            <a:pPr lvl="1"/>
            <a:r>
              <a:rPr lang="nl-NL" dirty="0" err="1" smtClean="0"/>
              <a:t>Possibly</a:t>
            </a:r>
            <a:r>
              <a:rPr lang="nl-NL" dirty="0" smtClean="0"/>
              <a:t> </a:t>
            </a:r>
            <a:r>
              <a:rPr lang="nl-NL" dirty="0" err="1" smtClean="0"/>
              <a:t>leverage</a:t>
            </a:r>
            <a:r>
              <a:rPr lang="nl-NL" dirty="0" smtClean="0"/>
              <a:t> cookie </a:t>
            </a:r>
            <a:r>
              <a:rPr lang="nl-NL" dirty="0" err="1" smtClean="0"/>
              <a:t>to</a:t>
            </a:r>
            <a:r>
              <a:rPr lang="nl-NL" dirty="0" smtClean="0"/>
              <a:t> re-</a:t>
            </a:r>
            <a:r>
              <a:rPr lang="nl-NL" dirty="0" err="1" smtClean="0"/>
              <a:t>establish</a:t>
            </a:r>
            <a:r>
              <a:rPr lang="nl-NL" dirty="0" smtClean="0"/>
              <a:t> state/context</a:t>
            </a:r>
          </a:p>
          <a:p>
            <a:r>
              <a:rPr lang="nl-NL" dirty="0" smtClean="0"/>
              <a:t>Set </a:t>
            </a:r>
            <a:r>
              <a:rPr lang="nl-NL" dirty="0" err="1" smtClean="0"/>
              <a:t>work</a:t>
            </a:r>
            <a:r>
              <a:rPr lang="nl-NL" dirty="0" smtClean="0"/>
              <a:t> in motion </a:t>
            </a:r>
            <a:r>
              <a:rPr lang="nl-NL" dirty="0" err="1" smtClean="0"/>
              <a:t>to</a:t>
            </a:r>
            <a:r>
              <a:rPr lang="nl-NL" dirty="0" smtClean="0"/>
              <a:t> collect data (remote API call, DB call) </a:t>
            </a:r>
            <a:r>
              <a:rPr lang="nl-NL" dirty="0" err="1" smtClean="0"/>
              <a:t>and</a:t>
            </a:r>
            <a:r>
              <a:rPr lang="nl-NL" dirty="0" smtClean="0"/>
              <a:t> register </a:t>
            </a:r>
            <a:r>
              <a:rPr lang="nl-NL" dirty="0" err="1" smtClean="0"/>
              <a:t>callback</a:t>
            </a:r>
            <a:r>
              <a:rPr lang="nl-NL" dirty="0" smtClean="0"/>
              <a:t> –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original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scope</a:t>
            </a:r>
          </a:p>
          <a:p>
            <a:r>
              <a:rPr lang="nl-NL" dirty="0" smtClean="0"/>
              <a:t>Stop processing, </a:t>
            </a:r>
            <a:r>
              <a:rPr lang="nl-NL" dirty="0" err="1" smtClean="0"/>
              <a:t>vanish</a:t>
            </a:r>
            <a:r>
              <a:rPr lang="nl-NL" dirty="0" smtClean="0"/>
              <a:t>, release resources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is </a:t>
            </a:r>
            <a:r>
              <a:rPr lang="nl-NL" dirty="0" err="1" smtClean="0"/>
              <a:t>invoked</a:t>
            </a:r>
            <a:r>
              <a:rPr lang="nl-NL" dirty="0" smtClean="0"/>
              <a:t>, </a:t>
            </a:r>
            <a:r>
              <a:rPr lang="nl-NL" dirty="0" err="1" smtClean="0"/>
              <a:t>use</a:t>
            </a:r>
            <a:r>
              <a:rPr lang="nl-NL" dirty="0" smtClean="0"/>
              <a:t> response </a:t>
            </a:r>
            <a:r>
              <a:rPr lang="nl-NL" dirty="0" err="1" smtClean="0"/>
              <a:t>to</a:t>
            </a:r>
            <a:r>
              <a:rPr lang="nl-NL" dirty="0" smtClean="0"/>
              <a:t> construct </a:t>
            </a:r>
            <a:r>
              <a:rPr lang="nl-NL" dirty="0" err="1" smtClean="0"/>
              <a:t>the</a:t>
            </a:r>
            <a:r>
              <a:rPr lang="nl-NL" dirty="0" smtClean="0"/>
              <a:t> response</a:t>
            </a:r>
          </a:p>
          <a:p>
            <a:pPr lvl="1"/>
            <a:r>
              <a:rPr lang="nl-NL" dirty="0" smtClean="0"/>
              <a:t>Complete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send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response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136609" y="6420908"/>
            <a:ext cx="6166519" cy="23554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Callback == </a:t>
            </a:r>
            <a:r>
              <a:rPr lang="nl-NL" dirty="0" err="1" smtClean="0"/>
              <a:t>Closure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pPr algn="ctr"/>
            <a:r>
              <a:rPr lang="nl-NL" dirty="0" smtClean="0"/>
              <a:t>(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context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5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Handson</a:t>
            </a:r>
            <a:r>
              <a:rPr lang="nl-NL" dirty="0" smtClean="0"/>
              <a:t> – Part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92144" y="3886218"/>
            <a:ext cx="14955977" cy="4221462"/>
          </a:xfrm>
        </p:spPr>
        <p:txBody>
          <a:bodyPr>
            <a:normAutofit fontScale="92500" lnSpcReduction="20000"/>
          </a:bodyPr>
          <a:lstStyle/>
          <a:p>
            <a:r>
              <a:rPr lang="nl-NL" dirty="0" err="1" smtClean="0"/>
              <a:t>Fetch</a:t>
            </a:r>
            <a:r>
              <a:rPr lang="nl-NL" dirty="0" smtClean="0"/>
              <a:t> Sources </a:t>
            </a:r>
            <a:r>
              <a:rPr lang="nl-NL" dirty="0" err="1" smtClean="0"/>
              <a:t>and</a:t>
            </a:r>
            <a:r>
              <a:rPr lang="nl-NL" dirty="0" smtClean="0"/>
              <a:t> Labs </a:t>
            </a:r>
            <a:r>
              <a:rPr lang="nl-NL" dirty="0" err="1" smtClean="0"/>
              <a:t>from</a:t>
            </a:r>
            <a:r>
              <a:rPr lang="nl-NL" dirty="0" smtClean="0"/>
              <a:t> GitHub</a:t>
            </a:r>
          </a:p>
          <a:p>
            <a:r>
              <a:rPr lang="nl-NL" dirty="0" err="1" smtClean="0"/>
              <a:t>Install</a:t>
            </a:r>
            <a:r>
              <a:rPr lang="nl-NL" dirty="0" smtClean="0"/>
              <a:t> Node v6 or v7 </a:t>
            </a:r>
            <a:r>
              <a:rPr lang="nl-NL" dirty="0" err="1" smtClean="0"/>
              <a:t>locally</a:t>
            </a:r>
            <a:r>
              <a:rPr lang="nl-NL" dirty="0" smtClean="0"/>
              <a:t> (or in VM or in Docker Container)</a:t>
            </a:r>
          </a:p>
          <a:p>
            <a:r>
              <a:rPr lang="nl-NL" dirty="0" smtClean="0"/>
              <a:t>Go </a:t>
            </a:r>
            <a:r>
              <a:rPr lang="nl-NL" dirty="0" err="1" smtClean="0"/>
              <a:t>through</a:t>
            </a:r>
            <a:r>
              <a:rPr lang="nl-NL" dirty="0" smtClean="0"/>
              <a:t>:</a:t>
            </a:r>
          </a:p>
          <a:p>
            <a:r>
              <a:rPr lang="nl-NL" dirty="0" smtClean="0"/>
              <a:t>Part 1 – </a:t>
            </a:r>
            <a:r>
              <a:rPr lang="nl-NL" dirty="0" err="1" smtClean="0"/>
              <a:t>Hello</a:t>
            </a:r>
            <a:r>
              <a:rPr lang="nl-NL" dirty="0" smtClean="0"/>
              <a:t> World</a:t>
            </a:r>
          </a:p>
          <a:p>
            <a:r>
              <a:rPr lang="nl-NL" dirty="0" smtClean="0"/>
              <a:t>Part 2 – </a:t>
            </a:r>
            <a:r>
              <a:rPr lang="nl-NL" dirty="0" err="1" smtClean="0"/>
              <a:t>Core</a:t>
            </a:r>
            <a:r>
              <a:rPr lang="nl-NL" dirty="0" smtClean="0"/>
              <a:t> HTTP</a:t>
            </a:r>
          </a:p>
          <a:p>
            <a:r>
              <a:rPr lang="nl-NL" dirty="0" smtClean="0"/>
              <a:t>Part 3 – Express</a:t>
            </a:r>
          </a:p>
          <a:p>
            <a:r>
              <a:rPr lang="nl-NL" dirty="0" smtClean="0"/>
              <a:t>Part 4 – </a:t>
            </a:r>
            <a:r>
              <a:rPr lang="nl-NL" dirty="0" err="1" smtClean="0"/>
              <a:t>Rich</a:t>
            </a:r>
            <a:r>
              <a:rPr lang="nl-NL" dirty="0" smtClean="0"/>
              <a:t> Client Web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948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>
                <a:solidFill>
                  <a:schemeClr val="tx1">
                    <a:lumMod val="75000"/>
                  </a:schemeClr>
                </a:solidFill>
              </a:rPr>
              <a:t>Introduction</a:t>
            </a:r>
            <a:r>
              <a:rPr lang="nl-NL" dirty="0" smtClean="0">
                <a:solidFill>
                  <a:schemeClr val="tx1">
                    <a:lumMod val="75000"/>
                  </a:schemeClr>
                </a:solidFill>
              </a:rPr>
              <a:t> of Node </a:t>
            </a:r>
            <a:br>
              <a:rPr lang="nl-NL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nl-NL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nl-NL" dirty="0" err="1" smtClean="0">
                <a:solidFill>
                  <a:schemeClr val="tx1">
                    <a:lumMod val="75000"/>
                  </a:schemeClr>
                </a:solidFill>
              </a:rPr>
              <a:t>fka</a:t>
            </a:r>
            <a:r>
              <a:rPr lang="nl-NL" dirty="0" smtClean="0">
                <a:solidFill>
                  <a:schemeClr val="tx1">
                    <a:lumMod val="75000"/>
                  </a:schemeClr>
                </a:solidFill>
              </a:rPr>
              <a:t> Node.JS)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Server side </a:t>
            </a:r>
            <a:r>
              <a:rPr lang="nl-NL" dirty="0" err="1" smtClean="0"/>
              <a:t>JavaScript</a:t>
            </a:r>
            <a:r>
              <a:rPr lang="nl-NL" dirty="0" smtClean="0"/>
              <a:t> – </a:t>
            </a:r>
            <a:r>
              <a:rPr lang="nl-NL" dirty="0" err="1" smtClean="0"/>
              <a:t>hello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!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nl-NL" dirty="0" smtClean="0"/>
              <a:t>The node </a:t>
            </a:r>
            <a:r>
              <a:rPr lang="nl-NL" dirty="0" err="1" smtClean="0"/>
              <a:t>ecosystem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HTTP </a:t>
            </a:r>
            <a:r>
              <a:rPr lang="nl-NL" dirty="0" err="1" smtClean="0"/>
              <a:t>Request</a:t>
            </a:r>
            <a:r>
              <a:rPr lang="nl-NL" dirty="0" smtClean="0"/>
              <a:t> Handling, Express &amp; </a:t>
            </a:r>
            <a:r>
              <a:rPr lang="nl-NL" dirty="0" err="1" smtClean="0"/>
              <a:t>outbound</a:t>
            </a:r>
            <a:r>
              <a:rPr lang="nl-NL" dirty="0" smtClean="0"/>
              <a:t> HTTP Calls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 dirty="0" smtClean="0"/>
              <a:t>Server push, </a:t>
            </a:r>
            <a:r>
              <a:rPr lang="nl-NL" dirty="0" err="1" smtClean="0"/>
              <a:t>emailing</a:t>
            </a:r>
            <a:r>
              <a:rPr lang="nl-NL" dirty="0" smtClean="0"/>
              <a:t>, </a:t>
            </a:r>
            <a:r>
              <a:rPr lang="nl-NL" dirty="0" err="1" smtClean="0"/>
              <a:t>promises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&amp; Oracle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nl-NL" dirty="0" smtClean="0"/>
              <a:t>More </a:t>
            </a:r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8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Artist API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1887221"/>
            <a:ext cx="11942763" cy="5727700"/>
          </a:xfrm>
        </p:spPr>
        <p:txBody>
          <a:bodyPr/>
          <a:lstStyle/>
          <a:p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rich</a:t>
            </a:r>
            <a:r>
              <a:rPr lang="nl-NL" dirty="0" smtClean="0"/>
              <a:t> JSON </a:t>
            </a:r>
            <a:r>
              <a:rPr lang="nl-NL" dirty="0" err="1" smtClean="0"/>
              <a:t>message</a:t>
            </a:r>
            <a:r>
              <a:rPr lang="nl-NL" dirty="0" smtClean="0"/>
              <a:t> for </a:t>
            </a:r>
            <a:r>
              <a:rPr lang="nl-NL" dirty="0" err="1" smtClean="0"/>
              <a:t>an</a:t>
            </a:r>
            <a:r>
              <a:rPr lang="nl-NL" dirty="0" smtClean="0"/>
              <a:t> artist</a:t>
            </a:r>
          </a:p>
          <a:p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invoked</a:t>
            </a:r>
            <a:r>
              <a:rPr lang="nl-NL" dirty="0"/>
              <a:t> </a:t>
            </a:r>
            <a:r>
              <a:rPr lang="nl-NL" dirty="0" smtClean="0"/>
              <a:t>at</a:t>
            </a:r>
            <a:r>
              <a:rPr lang="nl-NL" dirty="0" smtClean="0"/>
              <a:t> </a:t>
            </a:r>
            <a:r>
              <a:rPr lang="nl-NL" dirty="0" err="1" smtClean="0"/>
              <a:t>Spotify</a:t>
            </a:r>
            <a:endParaRPr lang="nl-NL" dirty="0" smtClean="0"/>
          </a:p>
          <a:p>
            <a:r>
              <a:rPr lang="nl-NL" dirty="0" err="1" smtClean="0"/>
              <a:t>External</a:t>
            </a:r>
            <a:r>
              <a:rPr lang="nl-NL" dirty="0" smtClean="0"/>
              <a:t> calls are made in parallel</a:t>
            </a:r>
          </a:p>
          <a:p>
            <a:pPr lvl="1"/>
            <a:r>
              <a:rPr lang="nl-NL" dirty="0" err="1" smtClean="0"/>
              <a:t>Waiting</a:t>
            </a:r>
            <a:r>
              <a:rPr lang="nl-NL" dirty="0" smtClean="0"/>
              <a:t> is </a:t>
            </a:r>
            <a:r>
              <a:rPr lang="nl-NL" dirty="0" err="1" smtClean="0"/>
              <a:t>done</a:t>
            </a:r>
            <a:r>
              <a:rPr lang="nl-NL" dirty="0" smtClean="0"/>
              <a:t> in parallel</a:t>
            </a:r>
          </a:p>
          <a:p>
            <a:pPr lvl="1"/>
            <a:r>
              <a:rPr lang="nl-NL" dirty="0" err="1" smtClean="0"/>
              <a:t>Constructing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response is </a:t>
            </a:r>
            <a:r>
              <a:rPr lang="nl-NL" dirty="0" err="1" smtClean="0"/>
              <a:t>done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smtClean="0"/>
              <a:t>responses are in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13449476" y="7161259"/>
            <a:ext cx="3892364" cy="13794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9324" y="7195249"/>
            <a:ext cx="2070022" cy="8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4335" y="7129851"/>
            <a:ext cx="2242553" cy="134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9725183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9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737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304605" y="6370077"/>
            <a:ext cx="2505566" cy="987327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nl-NL" sz="2700" i="1" dirty="0"/>
          </a:p>
          <a:p>
            <a:r>
              <a:rPr lang="nl-NL" sz="2700" i="1" dirty="0"/>
              <a:t>for </a:t>
            </a:r>
            <a:r>
              <a:rPr lang="nl-NL" sz="2700" i="1" dirty="0" err="1"/>
              <a:t>some</a:t>
            </a:r>
            <a:r>
              <a:rPr lang="nl-NL" sz="2700" i="1" dirty="0"/>
              <a:t> artist</a:t>
            </a:r>
            <a:endParaRPr lang="en-US" sz="2700" i="1" dirty="0"/>
          </a:p>
        </p:txBody>
      </p:sp>
      <p:sp>
        <p:nvSpPr>
          <p:cNvPr id="11" name="Right Arrow 10"/>
          <p:cNvSpPr/>
          <p:nvPr/>
        </p:nvSpPr>
        <p:spPr>
          <a:xfrm>
            <a:off x="11910026" y="7846730"/>
            <a:ext cx="2904976" cy="7168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678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11967388" y="7199641"/>
            <a:ext cx="2164850" cy="8694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12290" idx="3"/>
            <a:endCxn id="8" idx="1"/>
          </p:cNvCxnSpPr>
          <p:nvPr/>
        </p:nvCxnSpPr>
        <p:spPr>
          <a:xfrm>
            <a:off x="7355077" y="7199641"/>
            <a:ext cx="2370107" cy="57957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2567242" y="7437084"/>
            <a:ext cx="1291891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220501" y="7539496"/>
            <a:ext cx="1291891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2430689" y="7641907"/>
            <a:ext cx="1291891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2220501" y="7744319"/>
            <a:ext cx="1291891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2567242" y="8153964"/>
            <a:ext cx="1974655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2220501" y="8256376"/>
            <a:ext cx="2048290" cy="6012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2430689" y="8358787"/>
            <a:ext cx="2111207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4" y="5505989"/>
            <a:ext cx="7287763" cy="3387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4" y="6029787"/>
            <a:ext cx="7985703" cy="680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37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JavaScript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logo java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392" y="3871595"/>
            <a:ext cx="559117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5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smtClean="0"/>
              <a:t>The node module </a:t>
            </a:r>
            <a:r>
              <a:rPr lang="nl-NL" dirty="0" err="1" smtClean="0"/>
              <a:t>async</a:t>
            </a:r>
            <a:r>
              <a:rPr lang="nl-NL" dirty="0" smtClean="0"/>
              <a:t> is a </a:t>
            </a:r>
            <a:r>
              <a:rPr lang="en-US" dirty="0" smtClean="0"/>
              <a:t>utility </a:t>
            </a:r>
            <a:r>
              <a:rPr lang="en-US" dirty="0"/>
              <a:t>module which provides straight-forward, powerful functions for working with asynchronous JavaScript. </a:t>
            </a:r>
            <a:endParaRPr lang="en-US" dirty="0" smtClean="0"/>
          </a:p>
          <a:p>
            <a:r>
              <a:rPr lang="nl-NL" dirty="0" err="1" smtClean="0"/>
              <a:t>Available</a:t>
            </a:r>
            <a:r>
              <a:rPr lang="nl-NL" dirty="0" smtClean="0"/>
              <a:t> for server side Node.js </a:t>
            </a:r>
            <a:r>
              <a:rPr lang="nl-NL" dirty="0" err="1" smtClean="0"/>
              <a:t>and</a:t>
            </a:r>
            <a:r>
              <a:rPr lang="nl-NL" dirty="0" smtClean="0"/>
              <a:t> for </a:t>
            </a:r>
            <a:r>
              <a:rPr lang="nl-NL" dirty="0" err="1" smtClean="0"/>
              <a:t>use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browser </a:t>
            </a:r>
            <a:r>
              <a:rPr lang="nl-NL" dirty="0" err="1" smtClean="0"/>
              <a:t>client</a:t>
            </a:r>
            <a:endParaRPr lang="en-US" dirty="0" smtClean="0"/>
          </a:p>
          <a:p>
            <a:r>
              <a:rPr lang="nl-NL" dirty="0" smtClean="0"/>
              <a:t>Program </a:t>
            </a:r>
            <a:r>
              <a:rPr lang="nl-NL" dirty="0" err="1" smtClean="0"/>
              <a:t>easily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</a:t>
            </a:r>
            <a:r>
              <a:rPr lang="nl-NL" dirty="0" err="1" smtClean="0"/>
              <a:t>interactions</a:t>
            </a:r>
            <a:endParaRPr lang="nl-NL" dirty="0" smtClean="0"/>
          </a:p>
          <a:p>
            <a:pPr lvl="1"/>
            <a:r>
              <a:rPr lang="nl-NL" dirty="0" err="1" smtClean="0"/>
              <a:t>Coordinate</a:t>
            </a:r>
            <a:r>
              <a:rPr lang="nl-NL" dirty="0" smtClean="0"/>
              <a:t> parallel or </a:t>
            </a:r>
            <a:r>
              <a:rPr lang="nl-NL" dirty="0" err="1" smtClean="0"/>
              <a:t>sequential</a:t>
            </a:r>
            <a:r>
              <a:rPr lang="nl-NL" dirty="0" smtClean="0"/>
              <a:t> calls </a:t>
            </a:r>
            <a:r>
              <a:rPr lang="nl-NL" dirty="0" err="1" smtClean="0"/>
              <a:t>and</a:t>
            </a:r>
            <a:r>
              <a:rPr lang="nl-NL" dirty="0" smtClean="0"/>
              <a:t> deal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errors</a:t>
            </a:r>
            <a:endParaRPr lang="en-US" dirty="0" smtClean="0"/>
          </a:p>
          <a:p>
            <a:r>
              <a:rPr lang="nl-NL" dirty="0" err="1" smtClean="0"/>
              <a:t>Example</a:t>
            </a:r>
            <a:r>
              <a:rPr lang="nl-NL" dirty="0" smtClean="0"/>
              <a:t> operations:</a:t>
            </a:r>
          </a:p>
          <a:p>
            <a:pPr lvl="1"/>
            <a:r>
              <a:rPr lang="nl-NL" dirty="0" smtClean="0"/>
              <a:t>Map</a:t>
            </a:r>
          </a:p>
          <a:p>
            <a:pPr lvl="1"/>
            <a:r>
              <a:rPr lang="nl-NL" dirty="0" err="1" smtClean="0"/>
              <a:t>Reduce</a:t>
            </a:r>
            <a:endParaRPr lang="nl-NL" dirty="0" smtClean="0"/>
          </a:p>
          <a:p>
            <a:pPr lvl="1"/>
            <a:r>
              <a:rPr lang="nl-NL" dirty="0" smtClean="0"/>
              <a:t>Filter</a:t>
            </a:r>
          </a:p>
          <a:p>
            <a:pPr lvl="1"/>
            <a:r>
              <a:rPr lang="nl-NL" dirty="0" err="1" smtClean="0"/>
              <a:t>Waterfall</a:t>
            </a:r>
            <a:endParaRPr lang="nl-NL" dirty="0" smtClean="0"/>
          </a:p>
          <a:p>
            <a:pPr lvl="1"/>
            <a:r>
              <a:rPr lang="nl-NL" dirty="0" smtClean="0"/>
              <a:t>Parallel</a:t>
            </a:r>
          </a:p>
          <a:p>
            <a:pPr lvl="1"/>
            <a:r>
              <a:rPr lang="nl-NL" dirty="0" err="1" smtClean="0"/>
              <a:t>ForEachOf</a:t>
            </a:r>
            <a:endParaRPr lang="nl-NL" dirty="0" smtClean="0"/>
          </a:p>
          <a:p>
            <a:pPr lvl="1"/>
            <a:r>
              <a:rPr lang="nl-NL" dirty="0" smtClean="0"/>
              <a:t>Series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6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parallel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917701" y="181102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4045" y="1626446"/>
            <a:ext cx="15190356" cy="7912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101205" y="1626447"/>
            <a:ext cx="14474075" cy="6434972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 = require(‘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')</a:t>
            </a:r>
          </a:p>
          <a:p>
            <a:r>
              <a:rPr lang="en-US" dirty="0">
                <a:latin typeface="Lucida Console" panose="020B0609040504020204" pitchFamily="49" charset="0"/>
              </a:rPr>
              <a:t>,   fs = require(‘fs');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obj</a:t>
            </a:r>
            <a:r>
              <a:rPr lang="en-US" dirty="0">
                <a:latin typeface="Lucida Console" panose="020B0609040504020204" pitchFamily="49" charset="0"/>
              </a:rPr>
              <a:t> = {dev: "/</a:t>
            </a:r>
            <a:r>
              <a:rPr lang="en-US" dirty="0" err="1">
                <a:latin typeface="Lucida Console" panose="020B0609040504020204" pitchFamily="49" charset="0"/>
              </a:rPr>
              <a:t>dev.json</a:t>
            </a:r>
            <a:r>
              <a:rPr lang="en-US" dirty="0">
                <a:latin typeface="Lucida Console" panose="020B0609040504020204" pitchFamily="49" charset="0"/>
              </a:rPr>
              <a:t>", test: "/</a:t>
            </a:r>
            <a:r>
              <a:rPr lang="en-US" dirty="0" err="1">
                <a:latin typeface="Lucida Console" panose="020B0609040504020204" pitchFamily="49" charset="0"/>
              </a:rPr>
              <a:t>test.json</a:t>
            </a:r>
            <a:r>
              <a:rPr lang="en-US" dirty="0">
                <a:latin typeface="Lucida Console" panose="020B0609040504020204" pitchFamily="49" charset="0"/>
              </a:rPr>
              <a:t>", prod: "/</a:t>
            </a:r>
            <a:r>
              <a:rPr lang="en-US" dirty="0" err="1">
                <a:latin typeface="Lucida Console" panose="020B0609040504020204" pitchFamily="49" charset="0"/>
              </a:rPr>
              <a:t>prod.json</a:t>
            </a:r>
            <a:r>
              <a:rPr lang="en-US" dirty="0">
                <a:latin typeface="Lucida Console" panose="020B0609040504020204" pitchFamily="49" charset="0"/>
              </a:rPr>
              <a:t>"};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 = {};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</a:rPr>
              <a:t>async.forEachOf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obj</a:t>
            </a:r>
            <a:r>
              <a:rPr lang="en-US" dirty="0">
                <a:latin typeface="Lucida Console" panose="020B0609040504020204" pitchFamily="49" charset="0"/>
              </a:rPr>
              <a:t>, function (value, key, callback)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… // work on populating </a:t>
            </a:r>
            <a:r>
              <a:rPr lang="en-US" dirty="0" err="1" smtClean="0">
                <a:latin typeface="Lucida Console" panose="020B0609040504020204" pitchFamily="49" charset="0"/>
              </a:rPr>
              <a:t>configs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}, function (err) { // when all parallel actions are done – do something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 return;}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//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 is now a map of JSON data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doSomethingWith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4205362" y="3206537"/>
            <a:ext cx="2731053" cy="512057"/>
          </a:xfrm>
          <a:prstGeom prst="wedgeRectCallout">
            <a:avLst>
              <a:gd name="adj1" fmla="val -72566"/>
              <a:gd name="adj2" fmla="val 94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For </a:t>
            </a:r>
            <a:r>
              <a:rPr lang="nl-NL" sz="2000" dirty="0" err="1"/>
              <a:t>each</a:t>
            </a:r>
            <a:r>
              <a:rPr lang="nl-NL" sz="2000" dirty="0"/>
              <a:t> property in </a:t>
            </a:r>
            <a:r>
              <a:rPr lang="nl-NL" sz="2000" dirty="0" err="1"/>
              <a:t>the</a:t>
            </a:r>
            <a:r>
              <a:rPr lang="nl-NL" sz="2000" dirty="0"/>
              <a:t> object…</a:t>
            </a:r>
            <a:endParaRPr lang="en-US" sz="2000" dirty="0"/>
          </a:p>
        </p:txBody>
      </p:sp>
      <p:sp>
        <p:nvSpPr>
          <p:cNvPr id="7" name="Rectangular Callout 6"/>
          <p:cNvSpPr/>
          <p:nvPr/>
        </p:nvSpPr>
        <p:spPr>
          <a:xfrm>
            <a:off x="8791501" y="3224862"/>
            <a:ext cx="2731053" cy="512057"/>
          </a:xfrm>
          <a:prstGeom prst="wedgeRectCallout">
            <a:avLst>
              <a:gd name="adj1" fmla="val -141203"/>
              <a:gd name="adj2" fmla="val 1031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… </a:t>
            </a:r>
            <a:r>
              <a:rPr lang="nl-NL" sz="2000" dirty="0" err="1"/>
              <a:t>execute</a:t>
            </a:r>
            <a:r>
              <a:rPr lang="nl-NL" sz="2000" dirty="0"/>
              <a:t>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  <p:sp>
        <p:nvSpPr>
          <p:cNvPr id="11" name="Rectangular Callout 10"/>
          <p:cNvSpPr/>
          <p:nvPr/>
        </p:nvSpPr>
        <p:spPr>
          <a:xfrm>
            <a:off x="7541937" y="5143035"/>
            <a:ext cx="5189002" cy="512057"/>
          </a:xfrm>
          <a:prstGeom prst="wedgeRectCallout">
            <a:avLst>
              <a:gd name="adj1" fmla="val -131684"/>
              <a:gd name="adj2" fmla="val 1421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parallel branches </a:t>
            </a:r>
            <a:r>
              <a:rPr lang="nl-NL" sz="2000" dirty="0" err="1"/>
              <a:t>under</a:t>
            </a:r>
            <a:r>
              <a:rPr lang="nl-NL" sz="2000" dirty="0"/>
              <a:t> </a:t>
            </a:r>
            <a:r>
              <a:rPr lang="nl-NL" sz="2000" dirty="0" err="1"/>
              <a:t>forEachOf</a:t>
            </a:r>
            <a:r>
              <a:rPr lang="nl-NL" sz="2000" dirty="0"/>
              <a:t> are </a:t>
            </a:r>
            <a:r>
              <a:rPr lang="nl-NL" sz="2000" dirty="0" err="1"/>
              <a:t>done</a:t>
            </a:r>
            <a:r>
              <a:rPr lang="nl-NL" sz="2000" dirty="0"/>
              <a:t>, do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185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parallel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917701" y="181102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4045" y="1626446"/>
            <a:ext cx="15190356" cy="7912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101205" y="1626447"/>
            <a:ext cx="14474075" cy="7912299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 = require(‘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')</a:t>
            </a:r>
          </a:p>
          <a:p>
            <a:r>
              <a:rPr lang="en-US" dirty="0">
                <a:latin typeface="Lucida Console" panose="020B0609040504020204" pitchFamily="49" charset="0"/>
              </a:rPr>
              <a:t>,   fs = require(‘fs');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obj</a:t>
            </a:r>
            <a:r>
              <a:rPr lang="en-US" dirty="0">
                <a:latin typeface="Lucida Console" panose="020B0609040504020204" pitchFamily="49" charset="0"/>
              </a:rPr>
              <a:t> = {dev: "/</a:t>
            </a:r>
            <a:r>
              <a:rPr lang="en-US" dirty="0" err="1">
                <a:latin typeface="Lucida Console" panose="020B0609040504020204" pitchFamily="49" charset="0"/>
              </a:rPr>
              <a:t>dev.json</a:t>
            </a:r>
            <a:r>
              <a:rPr lang="en-US" dirty="0">
                <a:latin typeface="Lucida Console" panose="020B0609040504020204" pitchFamily="49" charset="0"/>
              </a:rPr>
              <a:t>", test: "/</a:t>
            </a:r>
            <a:r>
              <a:rPr lang="en-US" dirty="0" err="1">
                <a:latin typeface="Lucida Console" panose="020B0609040504020204" pitchFamily="49" charset="0"/>
              </a:rPr>
              <a:t>test.json</a:t>
            </a:r>
            <a:r>
              <a:rPr lang="en-US" dirty="0">
                <a:latin typeface="Lucida Console" panose="020B0609040504020204" pitchFamily="49" charset="0"/>
              </a:rPr>
              <a:t>", prod: "/</a:t>
            </a:r>
            <a:r>
              <a:rPr lang="en-US" dirty="0" err="1">
                <a:latin typeface="Lucida Console" panose="020B0609040504020204" pitchFamily="49" charset="0"/>
              </a:rPr>
              <a:t>prod.json</a:t>
            </a:r>
            <a:r>
              <a:rPr lang="en-US" dirty="0">
                <a:latin typeface="Lucida Console" panose="020B0609040504020204" pitchFamily="49" charset="0"/>
              </a:rPr>
              <a:t>"};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 = {};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</a:rPr>
              <a:t>async.forEachOf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obj</a:t>
            </a:r>
            <a:r>
              <a:rPr lang="en-US" dirty="0">
                <a:latin typeface="Lucida Console" panose="020B0609040504020204" pitchFamily="49" charset="0"/>
              </a:rPr>
              <a:t>, function (value, key, callback)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fs.readFile</a:t>
            </a:r>
            <a:r>
              <a:rPr lang="en-US" dirty="0">
                <a:latin typeface="Lucida Console" panose="020B0609040504020204" pitchFamily="49" charset="0"/>
              </a:rPr>
              <a:t>(__</a:t>
            </a:r>
            <a:r>
              <a:rPr lang="en-US" dirty="0" err="1">
                <a:latin typeface="Lucida Console" panose="020B0609040504020204" pitchFamily="49" charset="0"/>
              </a:rPr>
              <a:t>dirname</a:t>
            </a:r>
            <a:r>
              <a:rPr lang="en-US" dirty="0">
                <a:latin typeface="Lucida Console" panose="020B0609040504020204" pitchFamily="49" charset="0"/>
              </a:rPr>
              <a:t> + value, "utf8", function (err, data)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if (err) return callback(err);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try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[key] = </a:t>
            </a:r>
            <a:r>
              <a:rPr lang="en-US" dirty="0" err="1">
                <a:latin typeface="Lucida Console" panose="020B0609040504020204" pitchFamily="49" charset="0"/>
              </a:rPr>
              <a:t>JSON.parse</a:t>
            </a:r>
            <a:r>
              <a:rPr lang="en-US" dirty="0">
                <a:latin typeface="Lucida Console" panose="020B0609040504020204" pitchFamily="49" charset="0"/>
              </a:rPr>
              <a:t>(data);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 catch (e)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return callback(e);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callback();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});</a:t>
            </a:r>
          </a:p>
          <a:p>
            <a:r>
              <a:rPr lang="en-US" dirty="0">
                <a:latin typeface="Lucida Console" panose="020B0609040504020204" pitchFamily="49" charset="0"/>
              </a:rPr>
              <a:t>}, function (err) { // when all parallel actions are done – do something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 return;}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//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 is now a map of JSON data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doSomethingWith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4205362" y="3206537"/>
            <a:ext cx="2731053" cy="512057"/>
          </a:xfrm>
          <a:prstGeom prst="wedgeRectCallout">
            <a:avLst>
              <a:gd name="adj1" fmla="val -72566"/>
              <a:gd name="adj2" fmla="val 94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For </a:t>
            </a:r>
            <a:r>
              <a:rPr lang="nl-NL" sz="2000" dirty="0" err="1"/>
              <a:t>each</a:t>
            </a:r>
            <a:r>
              <a:rPr lang="nl-NL" sz="2000" dirty="0"/>
              <a:t> property in </a:t>
            </a:r>
            <a:r>
              <a:rPr lang="nl-NL" sz="2000" dirty="0" err="1"/>
              <a:t>the</a:t>
            </a:r>
            <a:r>
              <a:rPr lang="nl-NL" sz="2000" dirty="0"/>
              <a:t> object…</a:t>
            </a:r>
            <a:endParaRPr lang="en-US" sz="2000" dirty="0"/>
          </a:p>
        </p:txBody>
      </p:sp>
      <p:sp>
        <p:nvSpPr>
          <p:cNvPr id="7" name="Rectangular Callout 6"/>
          <p:cNvSpPr/>
          <p:nvPr/>
        </p:nvSpPr>
        <p:spPr>
          <a:xfrm>
            <a:off x="8791501" y="3224862"/>
            <a:ext cx="2731053" cy="512057"/>
          </a:xfrm>
          <a:prstGeom prst="wedgeRectCallout">
            <a:avLst>
              <a:gd name="adj1" fmla="val -141203"/>
              <a:gd name="adj2" fmla="val 1031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… </a:t>
            </a:r>
            <a:r>
              <a:rPr lang="nl-NL" sz="2000" dirty="0" err="1"/>
              <a:t>execute</a:t>
            </a:r>
            <a:r>
              <a:rPr lang="nl-NL" sz="2000" dirty="0"/>
              <a:t>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  <p:sp>
        <p:nvSpPr>
          <p:cNvPr id="8" name="Rectangular Callout 7"/>
          <p:cNvSpPr/>
          <p:nvPr/>
        </p:nvSpPr>
        <p:spPr>
          <a:xfrm>
            <a:off x="0" y="4761255"/>
            <a:ext cx="2388708" cy="512057"/>
          </a:xfrm>
          <a:prstGeom prst="wedgeRectCallout">
            <a:avLst>
              <a:gd name="adj1" fmla="val 48612"/>
              <a:gd name="adj2" fmla="val -9094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Asynchronously</a:t>
            </a:r>
            <a:r>
              <a:rPr lang="nl-NL" sz="2000" dirty="0"/>
              <a:t> </a:t>
            </a:r>
            <a:r>
              <a:rPr lang="nl-NL" sz="2000" dirty="0" err="1"/>
              <a:t>read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file</a:t>
            </a:r>
            <a:endParaRPr lang="en-US" sz="2000" dirty="0"/>
          </a:p>
        </p:txBody>
      </p:sp>
      <p:sp>
        <p:nvSpPr>
          <p:cNvPr id="9" name="Rectangular Callout 8"/>
          <p:cNvSpPr/>
          <p:nvPr/>
        </p:nvSpPr>
        <p:spPr>
          <a:xfrm>
            <a:off x="10991527" y="5017283"/>
            <a:ext cx="3004159" cy="512057"/>
          </a:xfrm>
          <a:prstGeom prst="wedgeRectCallout">
            <a:avLst>
              <a:gd name="adj1" fmla="val -61789"/>
              <a:gd name="adj2" fmla="val -12533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..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done</a:t>
            </a:r>
            <a:r>
              <a:rPr lang="nl-NL" sz="2000" dirty="0"/>
              <a:t>, call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  <p:sp>
        <p:nvSpPr>
          <p:cNvPr id="10" name="Rectangular Callout 9"/>
          <p:cNvSpPr/>
          <p:nvPr/>
        </p:nvSpPr>
        <p:spPr>
          <a:xfrm>
            <a:off x="5570888" y="6388576"/>
            <a:ext cx="3686922" cy="512057"/>
          </a:xfrm>
          <a:prstGeom prst="wedgeRectCallout">
            <a:avLst>
              <a:gd name="adj1" fmla="val -80469"/>
              <a:gd name="adj2" fmla="val 7738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Notify</a:t>
            </a:r>
            <a:r>
              <a:rPr lang="nl-NL" sz="2000" dirty="0"/>
              <a:t> </a:t>
            </a:r>
            <a:r>
              <a:rPr lang="nl-NL" sz="2000" dirty="0" err="1"/>
              <a:t>forEachOf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completion</a:t>
            </a:r>
            <a:r>
              <a:rPr lang="nl-NL" sz="2000" dirty="0"/>
              <a:t> of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branch</a:t>
            </a:r>
            <a:endParaRPr lang="en-US" sz="2000" dirty="0"/>
          </a:p>
        </p:txBody>
      </p:sp>
      <p:sp>
        <p:nvSpPr>
          <p:cNvPr id="11" name="Rectangular Callout 10"/>
          <p:cNvSpPr/>
          <p:nvPr/>
        </p:nvSpPr>
        <p:spPr>
          <a:xfrm>
            <a:off x="7541937" y="6951839"/>
            <a:ext cx="5189002" cy="512057"/>
          </a:xfrm>
          <a:prstGeom prst="wedgeRectCallout">
            <a:avLst>
              <a:gd name="adj1" fmla="val -131684"/>
              <a:gd name="adj2" fmla="val 10350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parallel branches </a:t>
            </a:r>
            <a:r>
              <a:rPr lang="nl-NL" sz="2000" dirty="0" err="1"/>
              <a:t>under</a:t>
            </a:r>
            <a:r>
              <a:rPr lang="nl-NL" sz="2000" dirty="0"/>
              <a:t> </a:t>
            </a:r>
            <a:r>
              <a:rPr lang="nl-NL" sz="2000" dirty="0" err="1"/>
              <a:t>forEachOf</a:t>
            </a:r>
            <a:r>
              <a:rPr lang="nl-NL" sz="2000" dirty="0"/>
              <a:t> are </a:t>
            </a:r>
            <a:r>
              <a:rPr lang="nl-NL" sz="2000" dirty="0" err="1"/>
              <a:t>done</a:t>
            </a:r>
            <a:r>
              <a:rPr lang="nl-NL" sz="2000" dirty="0"/>
              <a:t>, do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314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</a:t>
            </a:r>
            <a:r>
              <a:rPr lang="nl-NL" dirty="0" err="1" smtClean="0"/>
              <a:t>waterfall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917701" y="181102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63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4045" y="1626446"/>
            <a:ext cx="15190356" cy="6008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101205" y="1641687"/>
            <a:ext cx="14474075" cy="5696308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smtClean="0">
                <a:latin typeface="Lucida Console" panose="020B0609040504020204" pitchFamily="49" charset="0"/>
              </a:rPr>
              <a:t>require('</a:t>
            </a:r>
            <a:r>
              <a:rPr lang="en-US" dirty="0" err="1" smtClean="0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')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/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b="1" dirty="0" err="1" smtClean="0">
                <a:latin typeface="Lucida Console" panose="020B0609040504020204" pitchFamily="49" charset="0"/>
              </a:rPr>
              <a:t>async.waterfall</a:t>
            </a:r>
            <a:endParaRPr lang="en-US" b="1" dirty="0" smtClean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( [  … // one or more functions that are executed in a chained fashion: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// - fixed order</a:t>
            </a:r>
          </a:p>
          <a:p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      // - passing output </a:t>
            </a:r>
            <a:r>
              <a:rPr lang="nl-NL" dirty="0" err="1" smtClean="0">
                <a:latin typeface="Lucida Console" panose="020B0609040504020204" pitchFamily="49" charset="0"/>
              </a:rPr>
              <a:t>from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one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function</a:t>
            </a:r>
            <a:r>
              <a:rPr lang="nl-NL" dirty="0" smtClean="0">
                <a:latin typeface="Lucida Console" panose="020B0609040504020204" pitchFamily="49" charset="0"/>
              </a:rPr>
              <a:t> as input </a:t>
            </a:r>
            <a:r>
              <a:rPr lang="nl-NL" dirty="0" err="1" smtClean="0">
                <a:latin typeface="Lucida Console" panose="020B0609040504020204" pitchFamily="49" charset="0"/>
              </a:rPr>
              <a:t>into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the</a:t>
            </a:r>
            <a:r>
              <a:rPr lang="nl-NL" dirty="0" smtClean="0">
                <a:latin typeface="Lucida Console" panose="020B0609040504020204" pitchFamily="49" charset="0"/>
              </a:rPr>
              <a:t> next</a:t>
            </a:r>
            <a:endParaRPr lang="en-US" dirty="0" smtClean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endParaRPr lang="en-US" dirty="0" smtClean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endParaRPr lang="en-US" dirty="0" smtClean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]</a:t>
            </a:r>
            <a:r>
              <a:rPr lang="en-US" dirty="0" smtClean="0">
                <a:latin typeface="Lucida Console" panose="020B0609040504020204" pitchFamily="49" charset="0"/>
              </a:rPr>
              <a:t>, </a:t>
            </a:r>
            <a:r>
              <a:rPr lang="en-US" dirty="0">
                <a:latin typeface="Lucida Console" panose="020B0609040504020204" pitchFamily="49" charset="0"/>
              </a:rPr>
              <a:t>function (</a:t>
            </a:r>
            <a:r>
              <a:rPr lang="en-US" dirty="0" smtClean="0">
                <a:latin typeface="Lucida Console" panose="020B0609040504020204" pitchFamily="49" charset="0"/>
              </a:rPr>
              <a:t>err, result) </a:t>
            </a:r>
            <a:r>
              <a:rPr lang="en-US" dirty="0">
                <a:latin typeface="Lucida Console" panose="020B0609040504020204" pitchFamily="49" charset="0"/>
              </a:rPr>
              <a:t>{ 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// </a:t>
            </a:r>
            <a:r>
              <a:rPr lang="en-US" dirty="0">
                <a:latin typeface="Lucida Console" panose="020B0609040504020204" pitchFamily="49" charset="0"/>
              </a:rPr>
              <a:t>when all </a:t>
            </a:r>
            <a:r>
              <a:rPr lang="en-US" dirty="0" smtClean="0">
                <a:latin typeface="Lucida Console" panose="020B0609040504020204" pitchFamily="49" charset="0"/>
              </a:rPr>
              <a:t>chained functions are </a:t>
            </a:r>
            <a:r>
              <a:rPr lang="en-US" dirty="0">
                <a:latin typeface="Lucida Console" panose="020B0609040504020204" pitchFamily="49" charset="0"/>
              </a:rPr>
              <a:t>done – do something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 return;}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// </a:t>
            </a:r>
            <a:r>
              <a:rPr lang="en-US" dirty="0" smtClean="0">
                <a:latin typeface="Lucida Console" panose="020B0609040504020204" pitchFamily="49" charset="0"/>
              </a:rPr>
              <a:t>do something with result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})// end of waterfall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7557177" y="4355623"/>
            <a:ext cx="5189002" cy="512057"/>
          </a:xfrm>
          <a:prstGeom prst="wedgeRectCallout">
            <a:avLst>
              <a:gd name="adj1" fmla="val -128160"/>
              <a:gd name="adj2" fmla="val 1570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smtClean="0"/>
              <a:t>steps in </a:t>
            </a:r>
            <a:r>
              <a:rPr lang="nl-NL" sz="2000" dirty="0" err="1" smtClean="0"/>
              <a:t>the</a:t>
            </a:r>
            <a:r>
              <a:rPr lang="nl-NL" sz="2000" dirty="0" smtClean="0"/>
              <a:t> </a:t>
            </a:r>
            <a:r>
              <a:rPr lang="nl-NL" sz="2000" dirty="0" err="1" smtClean="0"/>
              <a:t>waterfall</a:t>
            </a:r>
            <a:r>
              <a:rPr lang="nl-NL" sz="2000" dirty="0" smtClean="0"/>
              <a:t> are complete, </a:t>
            </a:r>
            <a:r>
              <a:rPr lang="nl-NL" sz="2000" dirty="0"/>
              <a:t>do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75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</a:t>
            </a:r>
            <a:r>
              <a:rPr lang="nl-NL" dirty="0" err="1" smtClean="0"/>
              <a:t>waterfall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917701" y="181102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64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4045" y="1626446"/>
            <a:ext cx="15190356" cy="7912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101205" y="1641687"/>
            <a:ext cx="14474075" cy="754296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smtClean="0">
                <a:latin typeface="Lucida Console" panose="020B0609040504020204" pitchFamily="49" charset="0"/>
              </a:rPr>
              <a:t>require('</a:t>
            </a:r>
            <a:r>
              <a:rPr lang="en-US" dirty="0" err="1" smtClean="0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')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/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b="1" dirty="0" err="1" smtClean="0">
                <a:latin typeface="Lucida Console" panose="020B0609040504020204" pitchFamily="49" charset="0"/>
              </a:rPr>
              <a:t>async.waterfall</a:t>
            </a:r>
            <a:endParaRPr lang="en-US" b="1" dirty="0" smtClean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( [ function (callback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… // do something that is potentially asynchronous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callback( </a:t>
            </a:r>
            <a:r>
              <a:rPr lang="en-US" dirty="0" err="1" smtClean="0">
                <a:latin typeface="Lucida Console" panose="020B0609040504020204" pitchFamily="49" charset="0"/>
              </a:rPr>
              <a:t>errorIfAny</a:t>
            </a:r>
            <a:r>
              <a:rPr lang="en-US" dirty="0" smtClean="0">
                <a:latin typeface="Lucida Console" panose="020B0609040504020204" pitchFamily="49" charset="0"/>
              </a:rPr>
              <a:t>, result);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  },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  function (value, callback)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     …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      callback(</a:t>
            </a:r>
            <a:r>
              <a:rPr lang="en-US" dirty="0" err="1">
                <a:latin typeface="Lucida Console" panose="020B0609040504020204" pitchFamily="49" charset="0"/>
              </a:rPr>
              <a:t>errorIfAny</a:t>
            </a:r>
            <a:r>
              <a:rPr lang="en-US" dirty="0">
                <a:latin typeface="Lucida Console" panose="020B0609040504020204" pitchFamily="49" charset="0"/>
              </a:rPr>
              <a:t>, result);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},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function (value, callback)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…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callback(</a:t>
            </a:r>
            <a:r>
              <a:rPr lang="en-US" dirty="0" err="1">
                <a:latin typeface="Lucida Console" panose="020B0609040504020204" pitchFamily="49" charset="0"/>
              </a:rPr>
              <a:t>errorIfAny</a:t>
            </a:r>
            <a:r>
              <a:rPr lang="en-US" dirty="0">
                <a:latin typeface="Lucida Console" panose="020B0609040504020204" pitchFamily="49" charset="0"/>
              </a:rPr>
              <a:t>, result</a:t>
            </a:r>
            <a:r>
              <a:rPr lang="en-US" dirty="0" smtClean="0">
                <a:latin typeface="Lucida Console" panose="020B0609040504020204" pitchFamily="49" charset="0"/>
              </a:rPr>
              <a:t>);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]</a:t>
            </a:r>
            <a:r>
              <a:rPr lang="en-US" dirty="0" smtClean="0">
                <a:latin typeface="Lucida Console" panose="020B0609040504020204" pitchFamily="49" charset="0"/>
              </a:rPr>
              <a:t>, </a:t>
            </a:r>
            <a:r>
              <a:rPr lang="en-US" dirty="0">
                <a:latin typeface="Lucida Console" panose="020B0609040504020204" pitchFamily="49" charset="0"/>
              </a:rPr>
              <a:t>function (</a:t>
            </a:r>
            <a:r>
              <a:rPr lang="en-US" dirty="0" smtClean="0">
                <a:latin typeface="Lucida Console" panose="020B0609040504020204" pitchFamily="49" charset="0"/>
              </a:rPr>
              <a:t>err, result) </a:t>
            </a:r>
            <a:r>
              <a:rPr lang="en-US" dirty="0">
                <a:latin typeface="Lucida Console" panose="020B0609040504020204" pitchFamily="49" charset="0"/>
              </a:rPr>
              <a:t>{ 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// </a:t>
            </a:r>
            <a:r>
              <a:rPr lang="en-US" dirty="0">
                <a:latin typeface="Lucida Console" panose="020B0609040504020204" pitchFamily="49" charset="0"/>
              </a:rPr>
              <a:t>when all </a:t>
            </a:r>
            <a:r>
              <a:rPr lang="en-US" dirty="0" smtClean="0">
                <a:latin typeface="Lucida Console" panose="020B0609040504020204" pitchFamily="49" charset="0"/>
              </a:rPr>
              <a:t>chained functions are </a:t>
            </a:r>
            <a:r>
              <a:rPr lang="en-US" dirty="0">
                <a:latin typeface="Lucida Console" panose="020B0609040504020204" pitchFamily="49" charset="0"/>
              </a:rPr>
              <a:t>done – do something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 return;}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// </a:t>
            </a:r>
            <a:r>
              <a:rPr lang="en-US" dirty="0" smtClean="0">
                <a:latin typeface="Lucida Console" panose="020B0609040504020204" pitchFamily="49" charset="0"/>
              </a:rPr>
              <a:t>do something with result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})// end of waterfall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Rectangular Callout 2"/>
          <p:cNvSpPr/>
          <p:nvPr/>
        </p:nvSpPr>
        <p:spPr>
          <a:xfrm>
            <a:off x="5054724" y="1993473"/>
            <a:ext cx="4241676" cy="512057"/>
          </a:xfrm>
          <a:prstGeom prst="wedgeRectCallout">
            <a:avLst>
              <a:gd name="adj1" fmla="val -72566"/>
              <a:gd name="adj2" fmla="val 94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smtClean="0"/>
              <a:t>Start </a:t>
            </a:r>
            <a:r>
              <a:rPr lang="nl-NL" sz="2000" dirty="0" err="1" smtClean="0"/>
              <a:t>with</a:t>
            </a:r>
            <a:r>
              <a:rPr lang="nl-NL" sz="2000" dirty="0" smtClean="0"/>
              <a:t> first </a:t>
            </a:r>
            <a:r>
              <a:rPr lang="nl-NL" sz="2000" dirty="0" err="1" smtClean="0"/>
              <a:t>asynchronous</a:t>
            </a:r>
            <a:r>
              <a:rPr lang="nl-NL" sz="2000" dirty="0" smtClean="0"/>
              <a:t> </a:t>
            </a:r>
            <a:r>
              <a:rPr lang="nl-NL" sz="2000" dirty="0" err="1" smtClean="0"/>
              <a:t>function</a:t>
            </a:r>
            <a:r>
              <a:rPr lang="nl-NL" sz="2000" dirty="0" smtClean="0"/>
              <a:t> in </a:t>
            </a:r>
            <a:r>
              <a:rPr lang="nl-NL" sz="2000" dirty="0" err="1" smtClean="0"/>
              <a:t>in</a:t>
            </a:r>
            <a:r>
              <a:rPr lang="nl-NL" sz="2000" dirty="0" smtClean="0"/>
              <a:t> array</a:t>
            </a:r>
            <a:endParaRPr lang="en-US" sz="2000" dirty="0"/>
          </a:p>
        </p:txBody>
      </p:sp>
      <p:sp>
        <p:nvSpPr>
          <p:cNvPr id="7" name="Rectangular Callout 6"/>
          <p:cNvSpPr/>
          <p:nvPr/>
        </p:nvSpPr>
        <p:spPr>
          <a:xfrm>
            <a:off x="10452660" y="2301367"/>
            <a:ext cx="4726379" cy="822875"/>
          </a:xfrm>
          <a:prstGeom prst="wedgeRectCallout">
            <a:avLst>
              <a:gd name="adj1" fmla="val -184734"/>
              <a:gd name="adj2" fmla="val 10688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 smtClean="0"/>
              <a:t>When</a:t>
            </a:r>
            <a:r>
              <a:rPr lang="nl-NL" sz="2000" dirty="0" smtClean="0"/>
              <a:t> </a:t>
            </a:r>
            <a:r>
              <a:rPr lang="nl-NL" sz="2000" dirty="0" err="1" smtClean="0"/>
              <a:t>done</a:t>
            </a:r>
            <a:r>
              <a:rPr lang="nl-NL" sz="2000" dirty="0" smtClean="0"/>
              <a:t> </a:t>
            </a:r>
            <a:r>
              <a:rPr lang="nl-NL" sz="2000" dirty="0" err="1" smtClean="0"/>
              <a:t>executing</a:t>
            </a:r>
            <a:r>
              <a:rPr lang="nl-NL" sz="2000" dirty="0" smtClean="0"/>
              <a:t>, </a:t>
            </a:r>
            <a:r>
              <a:rPr lang="nl-NL" sz="2000" dirty="0" err="1" smtClean="0"/>
              <a:t>then</a:t>
            </a:r>
            <a:r>
              <a:rPr lang="nl-NL" sz="2000" dirty="0" smtClean="0"/>
              <a:t> </a:t>
            </a:r>
            <a:r>
              <a:rPr lang="nl-NL" sz="2000" dirty="0" err="1" smtClean="0"/>
              <a:t>invoke</a:t>
            </a:r>
            <a:r>
              <a:rPr lang="nl-NL" sz="2000" dirty="0" smtClean="0"/>
              <a:t> </a:t>
            </a:r>
            <a:r>
              <a:rPr lang="nl-NL" sz="2000" dirty="0" err="1" smtClean="0"/>
              <a:t>callback</a:t>
            </a:r>
            <a:r>
              <a:rPr lang="nl-NL" sz="2000" dirty="0" smtClean="0"/>
              <a:t> </a:t>
            </a:r>
            <a:r>
              <a:rPr lang="nl-NL" sz="2000" dirty="0" err="1" smtClean="0"/>
              <a:t>to</a:t>
            </a:r>
            <a:r>
              <a:rPr lang="nl-NL" sz="2000" dirty="0" smtClean="0"/>
              <a:t> </a:t>
            </a:r>
            <a:r>
              <a:rPr lang="nl-NL" sz="2000" dirty="0" err="1" smtClean="0"/>
              <a:t>give</a:t>
            </a:r>
            <a:r>
              <a:rPr lang="nl-NL" sz="2000" dirty="0" smtClean="0"/>
              <a:t> </a:t>
            </a:r>
            <a:r>
              <a:rPr lang="nl-NL" sz="2000" dirty="0" err="1" smtClean="0"/>
              <a:t>async.waterfall</a:t>
            </a:r>
            <a:r>
              <a:rPr lang="nl-NL" sz="2000" dirty="0" smtClean="0"/>
              <a:t> control</a:t>
            </a:r>
            <a:endParaRPr lang="en-US" sz="2000" dirty="0"/>
          </a:p>
        </p:txBody>
      </p:sp>
      <p:sp>
        <p:nvSpPr>
          <p:cNvPr id="11" name="Rectangular Callout 10"/>
          <p:cNvSpPr/>
          <p:nvPr/>
        </p:nvSpPr>
        <p:spPr>
          <a:xfrm>
            <a:off x="9462177" y="6118395"/>
            <a:ext cx="5189002" cy="512057"/>
          </a:xfrm>
          <a:prstGeom prst="wedgeRectCallout">
            <a:avLst>
              <a:gd name="adj1" fmla="val -128160"/>
              <a:gd name="adj2" fmla="val 1570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smtClean="0"/>
              <a:t>steps in </a:t>
            </a:r>
            <a:r>
              <a:rPr lang="nl-NL" sz="2000" dirty="0" err="1" smtClean="0"/>
              <a:t>the</a:t>
            </a:r>
            <a:r>
              <a:rPr lang="nl-NL" sz="2000" dirty="0" smtClean="0"/>
              <a:t> </a:t>
            </a:r>
            <a:r>
              <a:rPr lang="nl-NL" sz="2000" dirty="0" err="1" smtClean="0"/>
              <a:t>waterfall</a:t>
            </a:r>
            <a:r>
              <a:rPr lang="nl-NL" sz="2000" dirty="0" smtClean="0"/>
              <a:t> are complete, </a:t>
            </a:r>
            <a:r>
              <a:rPr lang="nl-NL" sz="2000" dirty="0"/>
              <a:t>do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  <p:sp>
        <p:nvSpPr>
          <p:cNvPr id="10" name="Rectangular Callout 9"/>
          <p:cNvSpPr/>
          <p:nvPr/>
        </p:nvSpPr>
        <p:spPr>
          <a:xfrm>
            <a:off x="8974381" y="3947245"/>
            <a:ext cx="4726379" cy="822875"/>
          </a:xfrm>
          <a:prstGeom prst="wedgeRectCallout">
            <a:avLst>
              <a:gd name="adj1" fmla="val -168289"/>
              <a:gd name="adj2" fmla="val -794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 smtClean="0"/>
              <a:t>When</a:t>
            </a:r>
            <a:r>
              <a:rPr lang="nl-NL" sz="2000" dirty="0" smtClean="0"/>
              <a:t> no error was </a:t>
            </a:r>
            <a:r>
              <a:rPr lang="nl-NL" sz="2000" dirty="0" err="1" smtClean="0"/>
              <a:t>reported</a:t>
            </a:r>
            <a:r>
              <a:rPr lang="nl-NL" sz="2000" dirty="0" smtClean="0"/>
              <a:t>, </a:t>
            </a:r>
            <a:r>
              <a:rPr lang="nl-NL" sz="2000" dirty="0" err="1" smtClean="0"/>
              <a:t>the</a:t>
            </a:r>
            <a:r>
              <a:rPr lang="nl-NL" sz="2000" dirty="0" smtClean="0"/>
              <a:t> next </a:t>
            </a:r>
            <a:r>
              <a:rPr lang="nl-NL" sz="2000" dirty="0" err="1" smtClean="0"/>
              <a:t>function</a:t>
            </a:r>
            <a:r>
              <a:rPr lang="nl-NL" sz="2000" dirty="0" smtClean="0"/>
              <a:t> in </a:t>
            </a:r>
            <a:r>
              <a:rPr lang="nl-NL" sz="2000" dirty="0" err="1" smtClean="0"/>
              <a:t>the</a:t>
            </a:r>
            <a:r>
              <a:rPr lang="nl-NL" sz="2000" dirty="0" smtClean="0"/>
              <a:t> </a:t>
            </a:r>
            <a:r>
              <a:rPr lang="nl-NL" sz="2000" dirty="0" err="1" smtClean="0"/>
              <a:t>waterfall</a:t>
            </a:r>
            <a:r>
              <a:rPr lang="nl-NL" sz="2000" dirty="0" smtClean="0"/>
              <a:t> is </a:t>
            </a:r>
            <a:r>
              <a:rPr lang="nl-NL" sz="2000" dirty="0" err="1" smtClean="0"/>
              <a:t>called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755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Structure</a:t>
            </a:r>
            <a:r>
              <a:rPr lang="nl-NL" dirty="0" smtClean="0"/>
              <a:t> of Artist API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67181" y="2985567"/>
            <a:ext cx="2173977" cy="5120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waterfall</a:t>
            </a:r>
            <a:endParaRPr lang="en-US" dirty="0"/>
          </a:p>
        </p:txBody>
      </p:sp>
      <p:pic>
        <p:nvPicPr>
          <p:cNvPr id="5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181" y="2009282"/>
            <a:ext cx="2070022" cy="8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68" y="6105737"/>
            <a:ext cx="2242553" cy="134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774388"/>
            <a:ext cx="1432840" cy="409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main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42498" y="4723183"/>
            <a:ext cx="2173977" cy="5120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parallel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134787" y="3289424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67181" y="7443011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69999" y="3852686"/>
            <a:ext cx="2457948" cy="5120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forEachOf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1002393" y="3545452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178918" y="8256375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cxnSp>
        <p:nvCxnSpPr>
          <p:cNvPr id="15" name="Elbow Connector 14"/>
          <p:cNvCxnSpPr>
            <a:stCxn id="8" idx="3"/>
            <a:endCxn id="4" idx="1"/>
          </p:cNvCxnSpPr>
          <p:nvPr/>
        </p:nvCxnSpPr>
        <p:spPr>
          <a:xfrm flipV="1">
            <a:off x="4016475" y="3241596"/>
            <a:ext cx="1250706" cy="173761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3"/>
            <a:endCxn id="10" idx="1"/>
          </p:cNvCxnSpPr>
          <p:nvPr/>
        </p:nvCxnSpPr>
        <p:spPr>
          <a:xfrm>
            <a:off x="4016475" y="4979212"/>
            <a:ext cx="1250706" cy="271982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0" idx="2"/>
            <a:endCxn id="13" idx="1"/>
          </p:cNvCxnSpPr>
          <p:nvPr/>
        </p:nvCxnSpPr>
        <p:spPr>
          <a:xfrm rot="16200000" flipH="1">
            <a:off x="6487877" y="7821361"/>
            <a:ext cx="557336" cy="82474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5098973" y="4679033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5098973" y="5482590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5098973" y="6286147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993806" y="7027439"/>
            <a:ext cx="620434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 smtClean="0"/>
              <a:t>…</a:t>
            </a:r>
            <a:endParaRPr lang="en-US" dirty="0"/>
          </a:p>
        </p:txBody>
      </p:sp>
      <p:cxnSp>
        <p:nvCxnSpPr>
          <p:cNvPr id="25" name="Elbow Connector 24"/>
          <p:cNvCxnSpPr>
            <a:endCxn id="20" idx="1"/>
          </p:cNvCxnSpPr>
          <p:nvPr/>
        </p:nvCxnSpPr>
        <p:spPr>
          <a:xfrm rot="16200000" flipH="1">
            <a:off x="14540711" y="4376796"/>
            <a:ext cx="570318" cy="5462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endCxn id="21" idx="1"/>
          </p:cNvCxnSpPr>
          <p:nvPr/>
        </p:nvCxnSpPr>
        <p:spPr>
          <a:xfrm rot="16200000" flipH="1">
            <a:off x="14138931" y="4778574"/>
            <a:ext cx="1373877" cy="5462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22" idx="1"/>
          </p:cNvCxnSpPr>
          <p:nvPr/>
        </p:nvCxnSpPr>
        <p:spPr>
          <a:xfrm rot="16200000" flipH="1">
            <a:off x="13737152" y="5180352"/>
            <a:ext cx="2177435" cy="5462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4" idx="3"/>
            <a:endCxn id="9" idx="1"/>
          </p:cNvCxnSpPr>
          <p:nvPr/>
        </p:nvCxnSpPr>
        <p:spPr>
          <a:xfrm>
            <a:off x="7441158" y="3241597"/>
            <a:ext cx="693629" cy="30385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3"/>
            <a:endCxn id="12" idx="1"/>
          </p:cNvCxnSpPr>
          <p:nvPr/>
        </p:nvCxnSpPr>
        <p:spPr>
          <a:xfrm>
            <a:off x="10308764" y="3545452"/>
            <a:ext cx="693629" cy="25602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2" idx="3"/>
            <a:endCxn id="11" idx="1"/>
          </p:cNvCxnSpPr>
          <p:nvPr/>
        </p:nvCxnSpPr>
        <p:spPr>
          <a:xfrm>
            <a:off x="13176370" y="3801481"/>
            <a:ext cx="693629" cy="30723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3"/>
            <a:endCxn id="8" idx="1"/>
          </p:cNvCxnSpPr>
          <p:nvPr/>
        </p:nvCxnSpPr>
        <p:spPr>
          <a:xfrm>
            <a:off x="1432840" y="4979211"/>
            <a:ext cx="4096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ular Callout 37"/>
          <p:cNvSpPr/>
          <p:nvPr/>
        </p:nvSpPr>
        <p:spPr>
          <a:xfrm>
            <a:off x="9216342" y="7699038"/>
            <a:ext cx="1980014" cy="454925"/>
          </a:xfrm>
          <a:prstGeom prst="wedgeRectCallout">
            <a:avLst>
              <a:gd name="adj1" fmla="val -53394"/>
              <a:gd name="adj2" fmla="val 9227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biography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Rectangular Callout 38"/>
          <p:cNvSpPr/>
          <p:nvPr/>
        </p:nvSpPr>
        <p:spPr>
          <a:xfrm>
            <a:off x="7372881" y="6835151"/>
            <a:ext cx="2253119" cy="454925"/>
          </a:xfrm>
          <a:prstGeom prst="wedgeRectCallout">
            <a:avLst>
              <a:gd name="adj1" fmla="val -53394"/>
              <a:gd name="adj2" fmla="val 9227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artist details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Rectangular Callout 39"/>
          <p:cNvSpPr/>
          <p:nvPr/>
        </p:nvSpPr>
        <p:spPr>
          <a:xfrm>
            <a:off x="11947396" y="6681312"/>
            <a:ext cx="2502023" cy="454925"/>
          </a:xfrm>
          <a:prstGeom prst="wedgeRectCallout">
            <a:avLst>
              <a:gd name="adj1" fmla="val 84495"/>
              <a:gd name="adj2" fmla="val -5363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album details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ular Callout 40"/>
          <p:cNvSpPr/>
          <p:nvPr/>
        </p:nvSpPr>
        <p:spPr>
          <a:xfrm>
            <a:off x="10308763" y="4422439"/>
            <a:ext cx="2138604" cy="454925"/>
          </a:xfrm>
          <a:prstGeom prst="wedgeRectCallout">
            <a:avLst>
              <a:gd name="adj1" fmla="val 27463"/>
              <a:gd name="adj2" fmla="val -13403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album 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7026067" y="4129227"/>
            <a:ext cx="2326829" cy="454925"/>
          </a:xfrm>
          <a:prstGeom prst="wedgeRectCallout">
            <a:avLst>
              <a:gd name="adj1" fmla="val 27463"/>
              <a:gd name="adj2" fmla="val -13403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artist details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044440" y="6339126"/>
            <a:ext cx="3992880" cy="21732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7629560" y="6960686"/>
            <a:ext cx="3992880" cy="21732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68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Promises</a:t>
            </a:r>
            <a:r>
              <a:rPr lang="nl-NL" dirty="0" smtClean="0"/>
              <a:t> in Javascript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3489959"/>
            <a:ext cx="11942763" cy="4841241"/>
          </a:xfrm>
        </p:spPr>
        <p:txBody>
          <a:bodyPr/>
          <a:lstStyle/>
          <a:p>
            <a:r>
              <a:rPr lang="nl-NL" dirty="0" err="1" smtClean="0"/>
              <a:t>Promises</a:t>
            </a:r>
            <a:r>
              <a:rPr lang="nl-NL" dirty="0" smtClean="0"/>
              <a:t> in </a:t>
            </a:r>
            <a:r>
              <a:rPr lang="nl-NL" dirty="0" err="1" smtClean="0"/>
              <a:t>JavaScript</a:t>
            </a:r>
            <a:r>
              <a:rPr lang="nl-NL" dirty="0" smtClean="0"/>
              <a:t> are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alternative</a:t>
            </a:r>
            <a:r>
              <a:rPr lang="nl-NL" dirty="0" smtClean="0"/>
              <a:t> for explicit </a:t>
            </a:r>
            <a:r>
              <a:rPr lang="nl-NL" dirty="0" err="1" smtClean="0"/>
              <a:t>callbacks</a:t>
            </a:r>
            <a:endParaRPr lang="nl-NL" dirty="0" smtClean="0"/>
          </a:p>
          <a:p>
            <a:pPr lvl="1"/>
            <a:r>
              <a:rPr lang="nl-NL" dirty="0" smtClean="0"/>
              <a:t>A </a:t>
            </a:r>
            <a:r>
              <a:rPr lang="nl-NL" i="1" dirty="0" err="1" smtClean="0"/>
              <a:t>promise</a:t>
            </a:r>
            <a:r>
              <a:rPr lang="nl-NL" dirty="0" smtClean="0"/>
              <a:t> </a:t>
            </a:r>
            <a:r>
              <a:rPr lang="nl-NL" dirty="0" err="1" smtClean="0"/>
              <a:t>represents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later-</a:t>
            </a:r>
            <a:r>
              <a:rPr lang="nl-NL" dirty="0" err="1" smtClean="0"/>
              <a:t>to</a:t>
            </a:r>
            <a:r>
              <a:rPr lang="nl-NL" dirty="0" smtClean="0"/>
              <a:t>-</a:t>
            </a:r>
            <a:r>
              <a:rPr lang="nl-NL" dirty="0" err="1" smtClean="0"/>
              <a:t>be-provided</a:t>
            </a:r>
            <a:r>
              <a:rPr lang="nl-NL" dirty="0" err="1"/>
              <a:t>-</a:t>
            </a:r>
            <a:r>
              <a:rPr lang="nl-NL" dirty="0" err="1" smtClean="0"/>
              <a:t>result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of a call </a:t>
            </a:r>
            <a:r>
              <a:rPr lang="nl-NL" dirty="0" err="1" smtClean="0"/>
              <a:t>that</a:t>
            </a:r>
            <a:r>
              <a:rPr lang="nl-NL" dirty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asynchronously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handled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275" y="1744345"/>
            <a:ext cx="11287684" cy="156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01205" y="5232758"/>
            <a:ext cx="15190356" cy="40331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238365" y="5247999"/>
            <a:ext cx="14474075" cy="421898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function </a:t>
            </a:r>
            <a:r>
              <a:rPr lang="en-US" dirty="0" err="1" smtClean="0">
                <a:latin typeface="Lucida Console" panose="020B0609040504020204" pitchFamily="49" charset="0"/>
              </a:rPr>
              <a:t>asyn</a:t>
            </a:r>
            <a:r>
              <a:rPr lang="en-US" dirty="0" err="1" smtClean="0">
                <a:latin typeface="Lucida Console" panose="020B0609040504020204" pitchFamily="49" charset="0"/>
              </a:rPr>
              <a:t>chronousAction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param</a:t>
            </a:r>
            <a:r>
              <a:rPr lang="en-US" dirty="0" smtClean="0">
                <a:latin typeface="Lucida Console" panose="020B0609040504020204" pitchFamily="49" charset="0"/>
              </a:rPr>
              <a:t>) {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return new </a:t>
            </a:r>
            <a:r>
              <a:rPr lang="nl-NL" dirty="0" err="1" smtClean="0">
                <a:latin typeface="Lucida Console" panose="020B0609040504020204" pitchFamily="49" charset="0"/>
              </a:rPr>
              <a:t>Promise</a:t>
            </a:r>
            <a:r>
              <a:rPr lang="nl-NL" dirty="0">
                <a:latin typeface="Lucida Console" panose="020B0609040504020204" pitchFamily="49" charset="0"/>
              </a:rPr>
              <a:t>((</a:t>
            </a:r>
            <a:r>
              <a:rPr lang="nl-NL" dirty="0" err="1">
                <a:latin typeface="Lucida Console" panose="020B0609040504020204" pitchFamily="49" charset="0"/>
              </a:rPr>
              <a:t>resolve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reject</a:t>
            </a:r>
            <a:r>
              <a:rPr lang="nl-NL" dirty="0">
                <a:latin typeface="Lucida Console" panose="020B0609040504020204" pitchFamily="49" charset="0"/>
              </a:rPr>
              <a:t>) =&gt; </a:t>
            </a:r>
            <a:r>
              <a:rPr lang="nl-NL" dirty="0" smtClean="0">
                <a:latin typeface="Lucida Console" panose="020B0609040504020204" pitchFamily="49" charset="0"/>
              </a:rPr>
              <a:t>{ .. </a:t>
            </a:r>
            <a:r>
              <a:rPr lang="nl-NL" dirty="0" err="1" smtClean="0">
                <a:latin typeface="Lucida Console" panose="020B0609040504020204" pitchFamily="49" charset="0"/>
              </a:rPr>
              <a:t>the</a:t>
            </a:r>
            <a:r>
              <a:rPr lang="nl-NL" dirty="0" smtClean="0">
                <a:latin typeface="Lucida Console" panose="020B0609040504020204" pitchFamily="49" charset="0"/>
              </a:rPr>
              <a:t> real </a:t>
            </a:r>
            <a:r>
              <a:rPr lang="nl-NL" dirty="0" err="1" smtClean="0">
                <a:latin typeface="Lucida Console" panose="020B0609040504020204" pitchFamily="49" charset="0"/>
              </a:rPr>
              <a:t>work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… more </a:t>
            </a:r>
            <a:r>
              <a:rPr lang="nl-NL" dirty="0" err="1" smtClean="0">
                <a:latin typeface="Lucida Console" panose="020B0609040504020204" pitchFamily="49" charset="0"/>
              </a:rPr>
              <a:t>work</a:t>
            </a:r>
            <a:endParaRPr lang="nl-NL" dirty="0" smtClean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     </a:t>
            </a:r>
            <a:r>
              <a:rPr lang="nl-NL" dirty="0" err="1" smtClean="0">
                <a:latin typeface="Lucida Console" panose="020B0609040504020204" pitchFamily="49" charset="0"/>
              </a:rPr>
              <a:t>resolve</a:t>
            </a:r>
            <a:r>
              <a:rPr lang="nl-NL" dirty="0" smtClean="0">
                <a:latin typeface="Lucida Console" panose="020B0609040504020204" pitchFamily="49" charset="0"/>
              </a:rPr>
              <a:t>( </a:t>
            </a:r>
            <a:r>
              <a:rPr lang="nl-NL" dirty="0" err="1" smtClean="0">
                <a:latin typeface="Lucida Console" panose="020B0609040504020204" pitchFamily="49" charset="0"/>
              </a:rPr>
              <a:t>resultFromHardWork</a:t>
            </a:r>
            <a:r>
              <a:rPr lang="nl-NL" dirty="0" smtClean="0">
                <a:latin typeface="Lucida Console" panose="020B0609040504020204" pitchFamily="49" charset="0"/>
              </a:rPr>
              <a:t>);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}); 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 smtClean="0">
                <a:latin typeface="Lucida Console" panose="020B0609040504020204" pitchFamily="49" charset="0"/>
              </a:rPr>
              <a:t>}</a:t>
            </a:r>
          </a:p>
          <a:p>
            <a:endParaRPr lang="nl-NL" dirty="0">
              <a:latin typeface="Lucida Console" panose="020B0609040504020204" pitchFamily="49" charset="0"/>
            </a:endParaRPr>
          </a:p>
          <a:p>
            <a:r>
              <a:rPr lang="en-US" dirty="0" err="1" smtClean="0">
                <a:latin typeface="Lucida Console" panose="020B0609040504020204" pitchFamily="49" charset="0"/>
              </a:rPr>
              <a:t>asynchronousAction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paramValue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.then( </a:t>
            </a:r>
            <a:r>
              <a:rPr lang="en-US" dirty="0" err="1" smtClean="0">
                <a:latin typeface="Lucida Console" panose="020B0609040504020204" pitchFamily="49" charset="0"/>
              </a:rPr>
              <a:t>someOtherAsynchronousAction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.then( function (result) { … do something with result })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34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Promises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evaluated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parallel </a:t>
            </a:r>
            <a:r>
              <a:rPr lang="nl-NL" dirty="0" err="1" smtClean="0"/>
              <a:t>and</a:t>
            </a:r>
            <a:r>
              <a:rPr lang="nl-NL" dirty="0" smtClean="0"/>
              <a:t> in a chain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1942763" cy="6144259"/>
          </a:xfrm>
        </p:spPr>
        <p:txBody>
          <a:bodyPr>
            <a:normAutofit lnSpcReduction="10000"/>
          </a:bodyPr>
          <a:lstStyle/>
          <a:p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Promise.all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wait</a:t>
            </a:r>
            <a:r>
              <a:rPr lang="nl-NL" dirty="0" smtClean="0"/>
              <a:t> for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resolution</a:t>
            </a:r>
            <a:r>
              <a:rPr lang="nl-NL" dirty="0" smtClean="0"/>
              <a:t> of a </a:t>
            </a:r>
            <a:r>
              <a:rPr lang="nl-NL" dirty="0" err="1" smtClean="0"/>
              <a:t>collection</a:t>
            </a:r>
            <a:r>
              <a:rPr lang="nl-NL" dirty="0" smtClean="0"/>
              <a:t> of </a:t>
            </a:r>
            <a:r>
              <a:rPr lang="nl-NL" dirty="0" err="1" smtClean="0"/>
              <a:t>promises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Use</a:t>
            </a:r>
            <a:r>
              <a:rPr lang="nl-NL" dirty="0" smtClean="0"/>
              <a:t> a </a:t>
            </a:r>
            <a:r>
              <a:rPr lang="nl-NL" dirty="0" err="1" smtClean="0"/>
              <a:t>promise</a:t>
            </a:r>
            <a:r>
              <a:rPr lang="nl-NL" dirty="0" smtClean="0"/>
              <a:t> chain </a:t>
            </a:r>
            <a:r>
              <a:rPr lang="nl-NL" dirty="0" err="1" smtClean="0"/>
              <a:t>to</a:t>
            </a:r>
            <a:r>
              <a:rPr lang="nl-NL" dirty="0" smtClean="0"/>
              <a:t> handle a </a:t>
            </a:r>
            <a:r>
              <a:rPr lang="nl-NL" dirty="0" err="1" smtClean="0"/>
              <a:t>subsequent</a:t>
            </a:r>
            <a:r>
              <a:rPr lang="nl-NL" dirty="0" smtClean="0"/>
              <a:t> series of </a:t>
            </a:r>
            <a:r>
              <a:rPr lang="nl-NL" dirty="0" err="1" smtClean="0"/>
              <a:t>asynchronous</a:t>
            </a:r>
            <a:r>
              <a:rPr lang="nl-NL" dirty="0" smtClean="0"/>
              <a:t> actions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Promise</a:t>
            </a:r>
            <a:r>
              <a:rPr lang="nl-NL" dirty="0" smtClean="0"/>
              <a:t> </a:t>
            </a:r>
            <a:r>
              <a:rPr lang="nl-NL" dirty="0" err="1" smtClean="0"/>
              <a:t>Chains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included</a:t>
            </a:r>
            <a:r>
              <a:rPr lang="nl-NL" dirty="0" smtClean="0"/>
              <a:t> in </a:t>
            </a:r>
            <a:r>
              <a:rPr lang="nl-NL" dirty="0" err="1" smtClean="0"/>
              <a:t>Promise.all</a:t>
            </a:r>
            <a:endParaRPr lang="nl-NL" dirty="0" smtClean="0"/>
          </a:p>
        </p:txBody>
      </p:sp>
      <p:sp>
        <p:nvSpPr>
          <p:cNvPr id="4" name="Rectangle 3"/>
          <p:cNvSpPr/>
          <p:nvPr/>
        </p:nvSpPr>
        <p:spPr>
          <a:xfrm>
            <a:off x="1817486" y="5578933"/>
            <a:ext cx="13178675" cy="1899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5" name="TextBox 4"/>
          <p:cNvSpPr txBox="1"/>
          <p:nvPr/>
        </p:nvSpPr>
        <p:spPr>
          <a:xfrm>
            <a:off x="1954647" y="5594174"/>
            <a:ext cx="11487034" cy="2002989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 smtClean="0">
                <a:latin typeface="Lucida Console" panose="020B0609040504020204" pitchFamily="49" charset="0"/>
              </a:rPr>
              <a:t>firstAction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paramValue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.then( </a:t>
            </a:r>
            <a:r>
              <a:rPr lang="en-US" dirty="0" err="1">
                <a:latin typeface="Lucida Console" panose="020B0609040504020204" pitchFamily="49" charset="0"/>
              </a:rPr>
              <a:t>secondAction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.then( </a:t>
            </a:r>
            <a:r>
              <a:rPr lang="en-US" dirty="0" err="1" smtClean="0">
                <a:latin typeface="Lucida Console" panose="020B0609040504020204" pitchFamily="49" charset="0"/>
              </a:rPr>
              <a:t>nextAction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.then( function (result) { … do something with result })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 </a:t>
            </a:r>
            <a:endParaRPr lang="en-US" dirty="0">
              <a:latin typeface="Lucida Console" panose="020B0609040504020204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802246" y="3373478"/>
            <a:ext cx="14611235" cy="1279567"/>
            <a:chOff x="3097646" y="1468478"/>
            <a:chExt cx="14611235" cy="1279567"/>
          </a:xfrm>
        </p:grpSpPr>
        <p:sp>
          <p:nvSpPr>
            <p:cNvPr id="6" name="Rectangle 5"/>
            <p:cNvSpPr/>
            <p:nvPr/>
          </p:nvSpPr>
          <p:spPr>
            <a:xfrm>
              <a:off x="3097646" y="1468478"/>
              <a:ext cx="13193915" cy="1000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54817" tIns="77409" rIns="154817" bIns="77409"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34806" y="1483719"/>
              <a:ext cx="14474075" cy="1264326"/>
            </a:xfrm>
            <a:prstGeom prst="rect">
              <a:avLst/>
            </a:prstGeom>
            <a:noFill/>
          </p:spPr>
          <p:txBody>
            <a:bodyPr wrap="square" lIns="154817" tIns="77409" rIns="154817" bIns="77409" rtlCol="0">
              <a:spAutoFit/>
            </a:bodyPr>
            <a:lstStyle/>
            <a:p>
              <a:r>
                <a:rPr lang="nl-NL" dirty="0" err="1" smtClean="0">
                  <a:latin typeface="Lucida Console" panose="020B0609040504020204" pitchFamily="49" charset="0"/>
                </a:rPr>
                <a:t>Promise.all</a:t>
              </a:r>
              <a:r>
                <a:rPr lang="nl-NL" dirty="0">
                  <a:latin typeface="Lucida Console" panose="020B0609040504020204" pitchFamily="49" charset="0"/>
                </a:rPr>
                <a:t>( array of </a:t>
              </a:r>
              <a:r>
                <a:rPr lang="nl-NL" dirty="0" err="1">
                  <a:latin typeface="Lucida Console" panose="020B0609040504020204" pitchFamily="49" charset="0"/>
                </a:rPr>
                <a:t>promises</a:t>
              </a:r>
              <a:r>
                <a:rPr lang="nl-NL" dirty="0">
                  <a:latin typeface="Lucida Console" panose="020B0609040504020204" pitchFamily="49" charset="0"/>
                </a:rPr>
                <a:t>).</a:t>
              </a:r>
              <a:r>
                <a:rPr lang="nl-NL" dirty="0" err="1">
                  <a:latin typeface="Lucida Console" panose="020B0609040504020204" pitchFamily="49" charset="0"/>
                </a:rPr>
                <a:t>then</a:t>
              </a:r>
              <a:r>
                <a:rPr lang="nl-NL" dirty="0">
                  <a:latin typeface="Lucida Console" panose="020B0609040504020204" pitchFamily="49" charset="0"/>
                </a:rPr>
                <a:t>(</a:t>
              </a:r>
              <a:r>
                <a:rPr lang="nl-NL" dirty="0" err="1">
                  <a:latin typeface="Lucida Console" panose="020B0609040504020204" pitchFamily="49" charset="0"/>
                </a:rPr>
                <a:t>function</a:t>
              </a:r>
              <a:r>
                <a:rPr lang="nl-NL" dirty="0">
                  <a:latin typeface="Lucida Console" panose="020B0609040504020204" pitchFamily="49" charset="0"/>
                </a:rPr>
                <a:t> (array of </a:t>
              </a:r>
              <a:r>
                <a:rPr lang="nl-NL" dirty="0" err="1">
                  <a:latin typeface="Lucida Console" panose="020B0609040504020204" pitchFamily="49" charset="0"/>
                </a:rPr>
                <a:t>results</a:t>
              </a:r>
              <a:r>
                <a:rPr lang="nl-NL" dirty="0">
                  <a:latin typeface="Lucida Console" panose="020B0609040504020204" pitchFamily="49" charset="0"/>
                </a:rPr>
                <a:t>) {})</a:t>
              </a:r>
              <a:br>
                <a:rPr lang="nl-NL" dirty="0">
                  <a:latin typeface="Lucida Console" panose="020B0609040504020204" pitchFamily="49" charset="0"/>
                </a:rPr>
              </a:br>
              <a:r>
                <a:rPr lang="nl-NL" dirty="0">
                  <a:latin typeface="Lucida Console" panose="020B0609040504020204" pitchFamily="49" charset="0"/>
                </a:rPr>
                <a:t/>
              </a:r>
              <a:br>
                <a:rPr lang="nl-NL" dirty="0">
                  <a:latin typeface="Lucida Console" panose="020B0609040504020204" pitchFamily="49" charset="0"/>
                </a:rPr>
              </a:br>
              <a:endParaRPr lang="nl-NL" dirty="0">
                <a:latin typeface="Lucida Console" panose="020B06090405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77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In workshop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Emailing</a:t>
            </a:r>
            <a:endParaRPr lang="nl-NL" dirty="0" smtClean="0"/>
          </a:p>
          <a:p>
            <a:r>
              <a:rPr lang="nl-NL" dirty="0" err="1" smtClean="0"/>
              <a:t>Gathering</a:t>
            </a:r>
            <a:r>
              <a:rPr lang="nl-NL" dirty="0" smtClean="0"/>
              <a:t> Input at </a:t>
            </a:r>
            <a:r>
              <a:rPr lang="nl-NL" dirty="0" err="1" smtClean="0"/>
              <a:t>Command</a:t>
            </a:r>
            <a:r>
              <a:rPr lang="nl-NL" dirty="0" smtClean="0"/>
              <a:t> Line</a:t>
            </a:r>
          </a:p>
          <a:p>
            <a:r>
              <a:rPr lang="nl-NL" dirty="0" err="1" smtClean="0"/>
              <a:t>Promises</a:t>
            </a:r>
            <a:endParaRPr lang="nl-NL" dirty="0" smtClean="0"/>
          </a:p>
          <a:p>
            <a:r>
              <a:rPr lang="nl-NL" dirty="0" smtClean="0"/>
              <a:t>Server Push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91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MEAN stack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Modelled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LAMP</a:t>
            </a:r>
          </a:p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 smtClean="0"/>
              <a:t>JavaScript</a:t>
            </a:r>
            <a:r>
              <a:rPr lang="nl-NL" dirty="0" smtClean="0"/>
              <a:t>/JSON </a:t>
            </a:r>
          </a:p>
          <a:p>
            <a:r>
              <a:rPr lang="nl-NL" dirty="0" smtClean="0"/>
              <a:t>Term </a:t>
            </a:r>
            <a:r>
              <a:rPr lang="nl-NL" dirty="0" err="1" smtClean="0"/>
              <a:t>coined</a:t>
            </a:r>
            <a:r>
              <a:rPr lang="nl-NL" dirty="0" smtClean="0"/>
              <a:t> in 2013 (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)</a:t>
            </a:r>
          </a:p>
          <a:p>
            <a:endParaRPr lang="en-US" dirty="0"/>
          </a:p>
        </p:txBody>
      </p:sp>
      <p:pic>
        <p:nvPicPr>
          <p:cNvPr id="4098" name="Picture 2" descr="Image result for mean 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700" y="309561"/>
            <a:ext cx="3819525" cy="252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ean sta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/>
          <a:stretch/>
        </p:blipFill>
        <p:spPr bwMode="auto">
          <a:xfrm>
            <a:off x="3914774" y="4798702"/>
            <a:ext cx="8289925" cy="495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69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Tiobe</a:t>
            </a:r>
            <a:r>
              <a:rPr lang="nl-NL" dirty="0" smtClean="0"/>
              <a:t> – long term </a:t>
            </a:r>
            <a:r>
              <a:rPr lang="nl-NL" dirty="0" err="1" smtClean="0"/>
              <a:t>history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561" y="1568768"/>
            <a:ext cx="12705398" cy="7853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33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NoSQL</a:t>
            </a:r>
            <a:r>
              <a:rPr lang="nl-NL" dirty="0" smtClean="0"/>
              <a:t> – </a:t>
            </a:r>
            <a:br>
              <a:rPr lang="nl-NL" dirty="0" smtClean="0"/>
            </a:br>
            <a:r>
              <a:rPr lang="nl-NL" dirty="0" err="1" smtClean="0"/>
              <a:t>relational</a:t>
            </a:r>
            <a:r>
              <a:rPr lang="nl-NL" dirty="0" smtClean="0"/>
              <a:t> Databases </a:t>
            </a:r>
            <a:r>
              <a:rPr lang="nl-NL" dirty="0" smtClean="0"/>
              <a:t>re-</a:t>
            </a:r>
            <a:r>
              <a:rPr lang="nl-NL" dirty="0" err="1" smtClean="0"/>
              <a:t>evaluated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cases </a:t>
            </a:r>
            <a:r>
              <a:rPr lang="nl-NL" dirty="0" err="1" smtClean="0"/>
              <a:t>require</a:t>
            </a:r>
            <a:r>
              <a:rPr lang="nl-NL" dirty="0" smtClean="0"/>
              <a:t> ACID (or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afford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Read </a:t>
            </a:r>
            <a:r>
              <a:rPr lang="nl-NL" dirty="0" err="1" smtClean="0"/>
              <a:t>only</a:t>
            </a:r>
            <a:r>
              <a:rPr lang="nl-NL" dirty="0" smtClean="0"/>
              <a:t> (product </a:t>
            </a:r>
            <a:r>
              <a:rPr lang="nl-NL" dirty="0" err="1" smtClean="0"/>
              <a:t>catalog</a:t>
            </a:r>
            <a:r>
              <a:rPr lang="nl-NL" dirty="0" smtClean="0"/>
              <a:t> for web shops)</a:t>
            </a:r>
          </a:p>
          <a:p>
            <a:pPr lvl="1"/>
            <a:r>
              <a:rPr lang="nl-NL" dirty="0" err="1" smtClean="0"/>
              <a:t>Inserts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no (</a:t>
            </a:r>
            <a:r>
              <a:rPr lang="nl-NL" dirty="0" err="1" smtClean="0"/>
              <a:t>inter</a:t>
            </a:r>
            <a:r>
              <a:rPr lang="nl-NL" dirty="0" smtClean="0"/>
              <a:t>-record)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pPr lvl="1"/>
            <a:r>
              <a:rPr lang="nl-NL" dirty="0" smtClean="0"/>
              <a:t>Big Data </a:t>
            </a:r>
            <a:r>
              <a:rPr lang="nl-NL" dirty="0" err="1" smtClean="0"/>
              <a:t>collected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“</a:t>
            </a:r>
            <a:r>
              <a:rPr lang="nl-NL" dirty="0" err="1" smtClean="0"/>
              <a:t>dumped</a:t>
            </a:r>
            <a:r>
              <a:rPr lang="nl-NL" dirty="0" smtClean="0"/>
              <a:t>” in Data Lake (</a:t>
            </a:r>
            <a:r>
              <a:rPr lang="nl-NL" dirty="0" err="1" smtClean="0"/>
              <a:t>Hadoop</a:t>
            </a:r>
            <a:r>
              <a:rPr lang="nl-NL" dirty="0" smtClean="0"/>
              <a:t>) for </a:t>
            </a:r>
            <a:r>
              <a:rPr lang="nl-NL" dirty="0" err="1" smtClean="0"/>
              <a:t>subsequent</a:t>
            </a:r>
            <a:r>
              <a:rPr lang="nl-NL" dirty="0" smtClean="0"/>
              <a:t> processing</a:t>
            </a:r>
          </a:p>
          <a:p>
            <a:pPr lvl="1"/>
            <a:r>
              <a:rPr lang="nl-NL" dirty="0" smtClean="0"/>
              <a:t>High performance </a:t>
            </a:r>
            <a:r>
              <a:rPr lang="nl-NL" dirty="0" err="1" smtClean="0"/>
              <a:t>demands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data </a:t>
            </a:r>
            <a:r>
              <a:rPr lang="nl-NL" dirty="0" err="1" smtClean="0"/>
              <a:t>needs</a:t>
            </a:r>
            <a:r>
              <a:rPr lang="nl-NL" dirty="0" smtClean="0"/>
              <a:t> </a:t>
            </a:r>
            <a:r>
              <a:rPr lang="nl-NL" dirty="0" err="1" smtClean="0"/>
              <a:t>structured</a:t>
            </a:r>
            <a:r>
              <a:rPr lang="nl-NL" dirty="0" smtClean="0"/>
              <a:t> formats or </a:t>
            </a:r>
            <a:r>
              <a:rPr lang="nl-NL" dirty="0" err="1" smtClean="0"/>
              <a:t>structured</a:t>
            </a:r>
            <a:r>
              <a:rPr lang="nl-NL" dirty="0" smtClean="0"/>
              <a:t> </a:t>
            </a:r>
            <a:r>
              <a:rPr lang="nl-NL" dirty="0" err="1" smtClean="0"/>
              <a:t>querying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JOINs</a:t>
            </a:r>
            <a:endParaRPr lang="nl-NL" dirty="0" smtClean="0"/>
          </a:p>
          <a:p>
            <a:pPr lvl="1"/>
            <a:r>
              <a:rPr lang="nl-NL" dirty="0" err="1" smtClean="0"/>
              <a:t>Entire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are </a:t>
            </a:r>
            <a:r>
              <a:rPr lang="nl-NL" dirty="0" err="1" smtClean="0"/>
              <a:t>stored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a single </a:t>
            </a:r>
            <a:r>
              <a:rPr lang="nl-NL" dirty="0" err="1" smtClean="0"/>
              <a:t>key</a:t>
            </a:r>
            <a:endParaRPr lang="nl-NL" dirty="0" smtClean="0"/>
          </a:p>
          <a:p>
            <a:pPr lvl="1"/>
            <a:endParaRPr lang="nl-NL" dirty="0"/>
          </a:p>
          <a:p>
            <a:r>
              <a:rPr lang="nl-NL" dirty="0" err="1" smtClean="0"/>
              <a:t>Sometimes</a:t>
            </a:r>
            <a:r>
              <a:rPr lang="nl-NL" dirty="0" smtClean="0"/>
              <a:t> – </a:t>
            </a:r>
            <a:r>
              <a:rPr lang="nl-NL" dirty="0" err="1" smtClean="0"/>
              <a:t>scalable</a:t>
            </a:r>
            <a:r>
              <a:rPr lang="nl-NL" dirty="0" smtClean="0"/>
              <a:t> availability is more important </a:t>
            </a:r>
            <a:r>
              <a:rPr lang="nl-NL" dirty="0" err="1" smtClean="0"/>
              <a:t>than</a:t>
            </a:r>
            <a:r>
              <a:rPr lang="nl-NL" dirty="0"/>
              <a:t> </a:t>
            </a:r>
            <a:r>
              <a:rPr lang="nl-NL" dirty="0" err="1" smtClean="0"/>
              <a:t>Consistency</a:t>
            </a:r>
            <a:r>
              <a:rPr lang="nl-NL" dirty="0" smtClean="0"/>
              <a:t> – </a:t>
            </a:r>
            <a:r>
              <a:rPr lang="nl-NL" dirty="0" err="1" smtClean="0"/>
              <a:t>and</a:t>
            </a:r>
            <a:r>
              <a:rPr lang="nl-NL" dirty="0" smtClean="0"/>
              <a:t> ACID is </a:t>
            </a:r>
            <a:r>
              <a:rPr lang="nl-NL" dirty="0" err="1" smtClean="0"/>
              <a:t>sacrificed</a:t>
            </a:r>
            <a:endParaRPr lang="nl-NL" dirty="0" smtClean="0"/>
          </a:p>
          <a:p>
            <a:pPr lvl="1"/>
            <a:r>
              <a:rPr lang="nl-NL" dirty="0" smtClean="0"/>
              <a:t>CAP-</a:t>
            </a:r>
            <a:r>
              <a:rPr lang="nl-NL" dirty="0" err="1" smtClean="0"/>
              <a:t>theorem</a:t>
            </a:r>
            <a:r>
              <a:rPr lang="nl-NL" dirty="0" smtClean="0"/>
              <a:t> </a:t>
            </a:r>
            <a:r>
              <a:rPr lang="nl-NL" dirty="0" err="1" smtClean="0"/>
              <a:t>states</a:t>
            </a:r>
            <a:r>
              <a:rPr lang="nl-NL" dirty="0" smtClean="0"/>
              <a:t>: </a:t>
            </a:r>
            <a:r>
              <a:rPr lang="nl-NL" dirty="0" err="1" smtClean="0"/>
              <a:t>Consistency</a:t>
            </a:r>
            <a:r>
              <a:rPr lang="nl-NL" dirty="0" smtClean="0"/>
              <a:t> [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nodes</a:t>
            </a:r>
            <a:r>
              <a:rPr lang="nl-NL" dirty="0" smtClean="0"/>
              <a:t>], Availability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Partition</a:t>
            </a:r>
            <a:r>
              <a:rPr lang="nl-NL" dirty="0" smtClean="0"/>
              <a:t> </a:t>
            </a:r>
            <a:r>
              <a:rPr lang="nl-NL" dirty="0" err="1" smtClean="0"/>
              <a:t>tolerance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three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satisfied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Use</a:t>
            </a:r>
            <a:r>
              <a:rPr lang="nl-NL" dirty="0" smtClean="0"/>
              <a:t> Case: Webshop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Webshop – 1M </a:t>
            </a:r>
            <a:r>
              <a:rPr lang="nl-NL" dirty="0" err="1" smtClean="0"/>
              <a:t>visitors</a:t>
            </a:r>
            <a:r>
              <a:rPr lang="nl-NL" dirty="0" smtClean="0"/>
              <a:t> per </a:t>
            </a:r>
            <a:r>
              <a:rPr lang="nl-NL" dirty="0" err="1" smtClean="0"/>
              <a:t>day</a:t>
            </a:r>
            <a:endParaRPr lang="nl-NL" dirty="0" smtClean="0"/>
          </a:p>
          <a:p>
            <a:r>
              <a:rPr lang="nl-NL" dirty="0" smtClean="0"/>
              <a:t>Product </a:t>
            </a:r>
            <a:r>
              <a:rPr lang="nl-NL" dirty="0" err="1" smtClean="0"/>
              <a:t>catalog</a:t>
            </a:r>
            <a:r>
              <a:rPr lang="nl-NL" dirty="0" smtClean="0"/>
              <a:t> </a:t>
            </a:r>
            <a:r>
              <a:rPr lang="nl-NL" dirty="0" err="1" smtClean="0"/>
              <a:t>consists</a:t>
            </a:r>
            <a:r>
              <a:rPr lang="nl-NL" dirty="0" smtClean="0"/>
              <a:t> of </a:t>
            </a:r>
            <a:r>
              <a:rPr lang="nl-NL" dirty="0" err="1" smtClean="0"/>
              <a:t>millions</a:t>
            </a:r>
            <a:r>
              <a:rPr lang="nl-NL" dirty="0" smtClean="0"/>
              <a:t> of records</a:t>
            </a:r>
          </a:p>
          <a:p>
            <a:pPr lvl="1"/>
            <a:r>
              <a:rPr lang="nl-NL" dirty="0" smtClean="0"/>
              <a:t>The web shop presents: product </a:t>
            </a:r>
            <a:r>
              <a:rPr lang="nl-NL" dirty="0" err="1" smtClean="0"/>
              <a:t>description</a:t>
            </a:r>
            <a:r>
              <a:rPr lang="nl-NL" dirty="0" smtClean="0"/>
              <a:t>, images, reviews, pricing details,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offerings</a:t>
            </a:r>
            <a:r>
              <a:rPr lang="nl-NL" dirty="0" smtClean="0"/>
              <a:t>, stock status</a:t>
            </a:r>
          </a:p>
          <a:p>
            <a:r>
              <a:rPr lang="nl-NL" dirty="0" err="1" smtClean="0"/>
              <a:t>Products</a:t>
            </a:r>
            <a:r>
              <a:rPr lang="nl-NL" dirty="0" smtClean="0"/>
              <a:t> are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updated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removed</a:t>
            </a:r>
            <a:r>
              <a:rPr lang="nl-NL" dirty="0" smtClean="0"/>
              <a:t> </a:t>
            </a:r>
            <a:r>
              <a:rPr lang="nl-NL" dirty="0" err="1" smtClean="0"/>
              <a:t>every</a:t>
            </a:r>
            <a:r>
              <a:rPr lang="nl-NL" dirty="0" smtClean="0"/>
              <a:t> </a:t>
            </a:r>
            <a:r>
              <a:rPr lang="nl-NL" dirty="0" err="1" smtClean="0"/>
              <a:t>day</a:t>
            </a:r>
            <a:endParaRPr lang="nl-NL" dirty="0" smtClean="0"/>
          </a:p>
          <a:p>
            <a:pPr lvl="1"/>
            <a:r>
              <a:rPr lang="nl-NL" dirty="0" err="1" smtClean="0"/>
              <a:t>Although</a:t>
            </a:r>
            <a:r>
              <a:rPr lang="nl-NL" dirty="0" smtClean="0"/>
              <a:t> most </a:t>
            </a:r>
            <a:r>
              <a:rPr lang="nl-NL" dirty="0" err="1" smtClean="0"/>
              <a:t>products</a:t>
            </a:r>
            <a:r>
              <a:rPr lang="nl-NL" dirty="0" smtClean="0"/>
              <a:t> do </a:t>
            </a:r>
            <a:r>
              <a:rPr lang="nl-NL" dirty="0" err="1" smtClean="0"/>
              <a:t>not</a:t>
            </a:r>
            <a:r>
              <a:rPr lang="nl-NL" dirty="0" smtClean="0"/>
              <a:t> change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frequently</a:t>
            </a:r>
            <a:endParaRPr lang="nl-NL" dirty="0" smtClean="0"/>
          </a:p>
          <a:p>
            <a:pPr lvl="1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vendors</a:t>
            </a:r>
            <a:r>
              <a:rPr lang="nl-NL" dirty="0" smtClean="0"/>
              <a:t> do bulk </a:t>
            </a:r>
            <a:r>
              <a:rPr lang="nl-NL" dirty="0" err="1" smtClean="0"/>
              <a:t>manipulation</a:t>
            </a:r>
            <a:r>
              <a:rPr lang="nl-NL" dirty="0" smtClean="0"/>
              <a:t> of product details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7514980" y="6781800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10442330" y="7378700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51880" y="761365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59030" y="7086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359030" y="72009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59030" y="73152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59030" y="74295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59030" y="75438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359030" y="76581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359030" y="77724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59030" y="78867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59030" y="80010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359030" y="81153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59030" y="8229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05264" y="6901240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41179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Case: Webshop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Technology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considerations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8565660" y="3352800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11493010" y="3949700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702560" y="418465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09710" y="3657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09710" y="37719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09710" y="38862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409710" y="40005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409710" y="41148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09710" y="42291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09710" y="43434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09710" y="44577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409710" y="45720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09710" y="46863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09710" y="4800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55944" y="3472240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953500" y="2755900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08510" y="7099300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0642110" y="5109001"/>
            <a:ext cx="3881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 </a:t>
            </a:r>
            <a:r>
              <a:rPr lang="nl-NL" dirty="0" err="1" smtClean="0"/>
              <a:t>manipulation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Quality</a:t>
            </a:r>
            <a:r>
              <a:rPr lang="nl-NL" dirty="0" smtClean="0"/>
              <a:t> (</a:t>
            </a:r>
            <a:r>
              <a:rPr lang="nl-NL" dirty="0" err="1" smtClean="0"/>
              <a:t>enforcement</a:t>
            </a:r>
            <a:r>
              <a:rPr lang="nl-NL" dirty="0" smtClean="0"/>
              <a:t>)</a:t>
            </a:r>
          </a:p>
          <a:p>
            <a:r>
              <a:rPr lang="nl-NL" dirty="0" smtClean="0"/>
              <a:t>&lt;10K transactions</a:t>
            </a:r>
          </a:p>
          <a:p>
            <a:r>
              <a:rPr lang="nl-NL" dirty="0" smtClean="0"/>
              <a:t>Batch jobs next </a:t>
            </a:r>
            <a:r>
              <a:rPr lang="nl-NL" dirty="0" err="1" smtClean="0"/>
              <a:t>to</a:t>
            </a:r>
            <a:r>
              <a:rPr lang="nl-NL" dirty="0" smtClean="0"/>
              <a:t> online</a:t>
            </a:r>
          </a:p>
          <a:p>
            <a:r>
              <a:rPr lang="nl-NL" dirty="0" smtClean="0"/>
              <a:t>Speed is </a:t>
            </a:r>
            <a:r>
              <a:rPr lang="nl-NL" dirty="0" err="1" smtClean="0"/>
              <a:t>nice</a:t>
            </a:r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2955944" y="5150702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Read </a:t>
            </a:r>
            <a:r>
              <a:rPr lang="nl-NL" dirty="0" err="1" smtClean="0"/>
              <a:t>only</a:t>
            </a:r>
            <a:endParaRPr lang="nl-NL" dirty="0" smtClean="0"/>
          </a:p>
          <a:p>
            <a:r>
              <a:rPr lang="nl-NL" dirty="0" smtClean="0"/>
              <a:t>On line</a:t>
            </a:r>
          </a:p>
          <a:p>
            <a:r>
              <a:rPr lang="nl-NL" dirty="0"/>
              <a:t>Speed is </a:t>
            </a:r>
            <a:r>
              <a:rPr lang="nl-NL" dirty="0" err="1"/>
              <a:t>crucial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XHTML &amp; JSON</a:t>
            </a:r>
          </a:p>
          <a:p>
            <a:r>
              <a:rPr lang="nl-NL" dirty="0" smtClean="0"/>
              <a:t>&gt; 1M </a:t>
            </a:r>
            <a:r>
              <a:rPr lang="nl-NL" dirty="0" err="1" smtClean="0"/>
              <a:t>visits</a:t>
            </a:r>
            <a:endParaRPr lang="nl-NL" dirty="0" smtClean="0"/>
          </a:p>
          <a:p>
            <a:endParaRPr lang="nl-NL" dirty="0" smtClean="0"/>
          </a:p>
          <a:p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1589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an 43"/>
          <p:cNvSpPr/>
          <p:nvPr/>
        </p:nvSpPr>
        <p:spPr>
          <a:xfrm>
            <a:off x="6603510" y="41668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43" name="Can 42"/>
          <p:cNvSpPr/>
          <p:nvPr/>
        </p:nvSpPr>
        <p:spPr>
          <a:xfrm>
            <a:off x="6476510" y="39382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417930" cy="1346288"/>
          </a:xfrm>
        </p:spPr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Case: Webshop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Technology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considerations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6349510" y="37096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50710" y="37852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250710" y="38995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50710" y="40138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50710" y="41281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50710" y="42424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50710" y="43567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250710" y="44710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250710" y="45853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50710" y="46996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250710" y="48139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50710" y="49282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6944" y="3599875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724900" y="2755900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01845" y="7111999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2064510" y="5109001"/>
            <a:ext cx="3881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 </a:t>
            </a:r>
            <a:r>
              <a:rPr lang="nl-NL" dirty="0" err="1" smtClean="0"/>
              <a:t>manipulation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Quality</a:t>
            </a:r>
            <a:r>
              <a:rPr lang="nl-NL" dirty="0" smtClean="0"/>
              <a:t> (</a:t>
            </a:r>
            <a:r>
              <a:rPr lang="nl-NL" dirty="0" err="1" smtClean="0"/>
              <a:t>enforcement</a:t>
            </a:r>
            <a:r>
              <a:rPr lang="nl-NL" dirty="0" smtClean="0"/>
              <a:t>)</a:t>
            </a:r>
          </a:p>
          <a:p>
            <a:r>
              <a:rPr lang="nl-NL" dirty="0" smtClean="0"/>
              <a:t>&lt;10K transactions</a:t>
            </a:r>
          </a:p>
          <a:p>
            <a:r>
              <a:rPr lang="nl-NL" dirty="0" smtClean="0"/>
              <a:t>Batch jobs next </a:t>
            </a:r>
            <a:r>
              <a:rPr lang="nl-NL" dirty="0" err="1" smtClean="0"/>
              <a:t>to</a:t>
            </a:r>
            <a:r>
              <a:rPr lang="nl-NL" dirty="0" smtClean="0"/>
              <a:t> online</a:t>
            </a:r>
          </a:p>
          <a:p>
            <a:r>
              <a:rPr lang="nl-NL" dirty="0" smtClean="0"/>
              <a:t>Speed is </a:t>
            </a:r>
            <a:r>
              <a:rPr lang="nl-NL" dirty="0" err="1" smtClean="0"/>
              <a:t>nice</a:t>
            </a:r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796944" y="5278337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Read </a:t>
            </a:r>
            <a:r>
              <a:rPr lang="nl-NL" dirty="0" err="1" smtClean="0"/>
              <a:t>only</a:t>
            </a:r>
            <a:endParaRPr lang="nl-NL" dirty="0" smtClean="0"/>
          </a:p>
          <a:p>
            <a:r>
              <a:rPr lang="nl-NL" dirty="0" smtClean="0"/>
              <a:t>On line</a:t>
            </a:r>
          </a:p>
          <a:p>
            <a:r>
              <a:rPr lang="nl-NL" dirty="0"/>
              <a:t>Speed is </a:t>
            </a:r>
            <a:r>
              <a:rPr lang="nl-NL" dirty="0" err="1"/>
              <a:t>crucial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XHTML &amp; JSON</a:t>
            </a:r>
          </a:p>
          <a:p>
            <a:r>
              <a:rPr lang="nl-NL" dirty="0" smtClean="0"/>
              <a:t>&gt; 1M </a:t>
            </a:r>
            <a:r>
              <a:rPr lang="nl-NL" dirty="0" err="1" smtClean="0"/>
              <a:t>visits</a:t>
            </a:r>
            <a:endParaRPr lang="nl-NL" dirty="0" smtClean="0"/>
          </a:p>
          <a:p>
            <a:endParaRPr lang="nl-NL" dirty="0" smtClean="0"/>
          </a:p>
          <a:p>
            <a:endParaRPr lang="en-US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6935644" y="252506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DMZ</a:t>
            </a:r>
            <a:endParaRPr lang="en-US" dirty="0" err="1" smtClean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032500" y="2755899"/>
            <a:ext cx="12700" cy="43434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83022" y="5411914"/>
            <a:ext cx="223971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Read </a:t>
            </a:r>
            <a:r>
              <a:rPr lang="nl-NL" sz="2000" dirty="0" err="1" smtClean="0"/>
              <a:t>only</a:t>
            </a:r>
            <a:endParaRPr lang="nl-NL" sz="2000" dirty="0" smtClean="0"/>
          </a:p>
          <a:p>
            <a:r>
              <a:rPr lang="nl-NL" sz="2000" dirty="0" smtClean="0"/>
              <a:t>JSON </a:t>
            </a:r>
            <a:r>
              <a:rPr lang="nl-NL" sz="2000" dirty="0" err="1" smtClean="0"/>
              <a:t>documents</a:t>
            </a:r>
            <a:endParaRPr lang="nl-NL" sz="2000" dirty="0" smtClean="0"/>
          </a:p>
          <a:p>
            <a:r>
              <a:rPr lang="nl-NL" sz="2000" dirty="0" smtClean="0"/>
              <a:t>Images</a:t>
            </a:r>
          </a:p>
          <a:p>
            <a:r>
              <a:rPr lang="nl-NL" sz="2000" dirty="0" err="1" smtClean="0"/>
              <a:t>Text</a:t>
            </a:r>
            <a:r>
              <a:rPr lang="nl-NL" sz="2000" dirty="0" smtClean="0"/>
              <a:t> Search</a:t>
            </a:r>
          </a:p>
          <a:p>
            <a:r>
              <a:rPr lang="nl-NL" sz="2000" dirty="0" err="1" smtClean="0"/>
              <a:t>Scale</a:t>
            </a:r>
            <a:r>
              <a:rPr lang="nl-NL" sz="2000" dirty="0" smtClean="0"/>
              <a:t> </a:t>
            </a:r>
            <a:r>
              <a:rPr lang="nl-NL" sz="2000" dirty="0" err="1" smtClean="0"/>
              <a:t>Horizontally</a:t>
            </a:r>
            <a:endParaRPr lang="en-US" sz="2000" dirty="0" err="1" smtClean="0"/>
          </a:p>
        </p:txBody>
      </p:sp>
      <p:sp>
        <p:nvSpPr>
          <p:cNvPr id="36" name="Can 35"/>
          <p:cNvSpPr/>
          <p:nvPr/>
        </p:nvSpPr>
        <p:spPr>
          <a:xfrm>
            <a:off x="9346710" y="3544570"/>
            <a:ext cx="2717800" cy="1733767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pic>
        <p:nvPicPr>
          <p:cNvPr id="37" name="Picture 3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84" y="3159423"/>
            <a:ext cx="2059111" cy="53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Left Arrow 37"/>
          <p:cNvSpPr/>
          <p:nvPr/>
        </p:nvSpPr>
        <p:spPr>
          <a:xfrm>
            <a:off x="8201845" y="4189173"/>
            <a:ext cx="1348555" cy="444560"/>
          </a:xfrm>
          <a:prstGeom prst="leftArrow">
            <a:avLst/>
          </a:prstGeom>
          <a:gradFill>
            <a:gsLst>
              <a:gs pos="0">
                <a:schemeClr val="accent1"/>
              </a:gs>
              <a:gs pos="47000">
                <a:schemeClr val="accent1">
                  <a:tint val="44500"/>
                  <a:satMod val="16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ular Callout 38"/>
          <p:cNvSpPr/>
          <p:nvPr/>
        </p:nvSpPr>
        <p:spPr>
          <a:xfrm>
            <a:off x="8852938" y="2311721"/>
            <a:ext cx="2252540" cy="487065"/>
          </a:xfrm>
          <a:prstGeom prst="wedgeRectCallout">
            <a:avLst>
              <a:gd name="adj1" fmla="val -38151"/>
              <a:gd name="adj2" fmla="val 3717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TextBox 39"/>
          <p:cNvSpPr txBox="1"/>
          <p:nvPr/>
        </p:nvSpPr>
        <p:spPr>
          <a:xfrm>
            <a:off x="8852938" y="2337121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Nightly</a:t>
            </a:r>
            <a:r>
              <a:rPr lang="nl-NL" sz="2000" dirty="0" smtClean="0"/>
              <a:t> </a:t>
            </a:r>
            <a:r>
              <a:rPr lang="nl-NL" sz="2000" dirty="0" err="1" smtClean="0"/>
              <a:t>generation</a:t>
            </a:r>
            <a:endParaRPr lang="en-US" sz="2000" dirty="0" err="1" smtClean="0"/>
          </a:p>
        </p:txBody>
      </p:sp>
      <p:sp>
        <p:nvSpPr>
          <p:cNvPr id="5" name="Left Arrow 4"/>
          <p:cNvSpPr/>
          <p:nvPr/>
        </p:nvSpPr>
        <p:spPr>
          <a:xfrm>
            <a:off x="11832000" y="4051935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041550" y="4286885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pic>
        <p:nvPicPr>
          <p:cNvPr id="2052" name="Picture 4" descr="Image result for oracle databas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374" y="2864200"/>
            <a:ext cx="2081425" cy="68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42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230598"/>
          </a:xfrm>
        </p:spPr>
        <p:txBody>
          <a:bodyPr>
            <a:normAutofit lnSpcReduction="10000"/>
          </a:bodyPr>
          <a:lstStyle/>
          <a:p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arose</a:t>
            </a:r>
            <a:r>
              <a:rPr lang="nl-NL" dirty="0" smtClean="0"/>
              <a:t> </a:t>
            </a:r>
            <a:r>
              <a:rPr lang="nl-NL" dirty="0" err="1" smtClean="0"/>
              <a:t>because</a:t>
            </a:r>
            <a:r>
              <a:rPr lang="nl-NL" dirty="0" smtClean="0"/>
              <a:t> of performance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scalability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Web </a:t>
            </a:r>
            <a:r>
              <a:rPr lang="nl-NL" dirty="0" err="1" smtClean="0"/>
              <a:t>Scale</a:t>
            </a:r>
            <a:r>
              <a:rPr lang="nl-NL" dirty="0" smtClean="0"/>
              <a:t> operations</a:t>
            </a:r>
          </a:p>
          <a:p>
            <a:r>
              <a:rPr lang="nl-NL" dirty="0" err="1" smtClean="0"/>
              <a:t>NoSQL</a:t>
            </a:r>
            <a:r>
              <a:rPr lang="nl-NL" dirty="0" smtClean="0"/>
              <a:t> is a label for a </a:t>
            </a:r>
            <a:r>
              <a:rPr lang="nl-NL" dirty="0" err="1" smtClean="0"/>
              <a:t>wide</a:t>
            </a:r>
            <a:r>
              <a:rPr lang="nl-NL" dirty="0" smtClean="0"/>
              <a:t> </a:t>
            </a:r>
            <a:r>
              <a:rPr lang="nl-NL" dirty="0" err="1" smtClean="0"/>
              <a:t>variety</a:t>
            </a:r>
            <a:r>
              <a:rPr lang="nl-NL" dirty="0" smtClean="0"/>
              <a:t> of databases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lack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aspect of a </a:t>
            </a:r>
            <a:r>
              <a:rPr lang="nl-NL" dirty="0" err="1" smtClean="0"/>
              <a:t>true</a:t>
            </a:r>
            <a:r>
              <a:rPr lang="nl-NL" dirty="0" smtClean="0"/>
              <a:t> </a:t>
            </a:r>
            <a:r>
              <a:rPr lang="nl-NL" dirty="0" err="1" smtClean="0"/>
              <a:t>relational</a:t>
            </a:r>
            <a:r>
              <a:rPr lang="nl-NL" dirty="0" smtClean="0"/>
              <a:t> database</a:t>
            </a:r>
          </a:p>
          <a:p>
            <a:pPr lvl="1"/>
            <a:r>
              <a:rPr lang="nl-NL" dirty="0" smtClean="0"/>
              <a:t>ACID-</a:t>
            </a:r>
            <a:r>
              <a:rPr lang="nl-NL" dirty="0" err="1" smtClean="0"/>
              <a:t>ness</a:t>
            </a:r>
            <a:r>
              <a:rPr lang="nl-NL" dirty="0" smtClean="0"/>
              <a:t>, SQL, </a:t>
            </a:r>
            <a:r>
              <a:rPr lang="nl-NL" dirty="0" err="1" smtClean="0"/>
              <a:t>relational</a:t>
            </a:r>
            <a:r>
              <a:rPr lang="nl-NL" dirty="0" smtClean="0"/>
              <a:t> model,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r>
              <a:rPr lang="nl-NL" dirty="0" smtClean="0"/>
              <a:t>The label has been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since</a:t>
            </a:r>
            <a:r>
              <a:rPr lang="nl-NL" dirty="0" smtClean="0"/>
              <a:t> 2009</a:t>
            </a:r>
          </a:p>
          <a:p>
            <a:pPr lvl="1"/>
            <a:r>
              <a:rPr lang="nl-NL" dirty="0" err="1" smtClean="0"/>
              <a:t>Perhaps</a:t>
            </a:r>
            <a:r>
              <a:rPr lang="nl-NL" dirty="0" smtClean="0"/>
              <a:t> </a:t>
            </a:r>
            <a:r>
              <a:rPr lang="nl-NL" dirty="0" err="1" smtClean="0"/>
              <a:t>NoREL</a:t>
            </a:r>
            <a:r>
              <a:rPr lang="nl-NL" dirty="0" smtClean="0"/>
              <a:t> </a:t>
            </a:r>
            <a:r>
              <a:rPr lang="nl-NL" dirty="0" err="1" smtClean="0"/>
              <a:t>would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more </a:t>
            </a:r>
            <a:r>
              <a:rPr lang="nl-NL" dirty="0" err="1" smtClean="0"/>
              <a:t>appropriate</a:t>
            </a:r>
            <a:endParaRPr lang="nl-NL" dirty="0" smtClean="0"/>
          </a:p>
          <a:p>
            <a:r>
              <a:rPr lang="nl-NL" dirty="0" err="1" smtClean="0"/>
              <a:t>Some</a:t>
            </a:r>
            <a:r>
              <a:rPr lang="nl-NL" dirty="0" smtClean="0"/>
              <a:t> well </a:t>
            </a:r>
            <a:r>
              <a:rPr lang="nl-NL" dirty="0" err="1" smtClean="0"/>
              <a:t>known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products</a:t>
            </a:r>
            <a:r>
              <a:rPr lang="nl-NL" dirty="0" smtClean="0"/>
              <a:t> are</a:t>
            </a:r>
          </a:p>
          <a:p>
            <a:pPr lvl="1"/>
            <a:r>
              <a:rPr lang="nl-NL" dirty="0" smtClean="0"/>
              <a:t>Cassandra, </a:t>
            </a:r>
            <a:r>
              <a:rPr lang="nl-NL" dirty="0" err="1" smtClean="0"/>
              <a:t>MongoDB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 </a:t>
            </a:r>
            <a:r>
              <a:rPr lang="nl-NL" dirty="0" err="1" smtClean="0"/>
              <a:t>CouchDB</a:t>
            </a:r>
            <a:r>
              <a:rPr lang="nl-NL" dirty="0" smtClean="0"/>
              <a:t>, …</a:t>
            </a:r>
            <a:endParaRPr lang="nl-NL" dirty="0"/>
          </a:p>
          <a:p>
            <a:r>
              <a:rPr lang="nl-NL" dirty="0" smtClean="0"/>
              <a:t>BASE as </a:t>
            </a:r>
            <a:r>
              <a:rPr lang="nl-NL" dirty="0" err="1" smtClean="0"/>
              <a:t>alternative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ACID:</a:t>
            </a:r>
          </a:p>
          <a:p>
            <a:pPr lvl="1"/>
            <a:r>
              <a:rPr lang="en-US" b="1" dirty="0" smtClean="0"/>
              <a:t>b</a:t>
            </a:r>
            <a:r>
              <a:rPr lang="en-US" dirty="0" smtClean="0"/>
              <a:t>asically </a:t>
            </a:r>
            <a:r>
              <a:rPr lang="en-US" b="1" dirty="0" smtClean="0"/>
              <a:t>a</a:t>
            </a:r>
            <a:r>
              <a:rPr lang="en-US" dirty="0" smtClean="0"/>
              <a:t>vailable, </a:t>
            </a:r>
            <a:r>
              <a:rPr lang="en-US" b="1" dirty="0" smtClean="0"/>
              <a:t>s</a:t>
            </a:r>
            <a:r>
              <a:rPr lang="en-US" dirty="0" smtClean="0"/>
              <a:t>oft state, </a:t>
            </a:r>
            <a:r>
              <a:rPr lang="en-US" b="1" i="1" dirty="0" smtClean="0"/>
              <a:t>e</a:t>
            </a:r>
            <a:r>
              <a:rPr lang="en-US" i="1" dirty="0" smtClean="0"/>
              <a:t>ventually consistent </a:t>
            </a:r>
            <a:br>
              <a:rPr lang="en-US" i="1" dirty="0" smtClean="0"/>
            </a:br>
            <a:r>
              <a:rPr lang="en-US" i="1" dirty="0" smtClean="0"/>
              <a:t>(after a short duration)</a:t>
            </a:r>
          </a:p>
          <a:p>
            <a:pPr lvl="1"/>
            <a:endParaRPr lang="nl-NL" i="1" dirty="0"/>
          </a:p>
          <a:p>
            <a:endParaRPr lang="nl-NL" dirty="0" smtClean="0"/>
          </a:p>
          <a:p>
            <a:pPr lvl="1"/>
            <a:endParaRPr lang="nl-NL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74</a:t>
            </a:fld>
            <a:endParaRPr lang="en-US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974" y="7437085"/>
            <a:ext cx="6069092" cy="1449493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1026" name="Picture 2" descr="Top 10 NoSQL Data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080" y="3238218"/>
            <a:ext cx="5812438" cy="311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5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78229" cy="1346288"/>
          </a:xfrm>
        </p:spPr>
        <p:txBody>
          <a:bodyPr/>
          <a:lstStyle/>
          <a:p>
            <a:r>
              <a:rPr lang="en-US" dirty="0"/>
              <a:t>(leading) NoSQL Database products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is (</a:t>
            </a:r>
            <a:r>
              <a:rPr lang="nl-NL" dirty="0" err="1" smtClean="0"/>
              <a:t>one</a:t>
            </a:r>
            <a:r>
              <a:rPr lang="nl-NL" dirty="0" smtClean="0"/>
              <a:t> of) </a:t>
            </a:r>
            <a:r>
              <a:rPr lang="nl-NL" dirty="0" err="1" smtClean="0"/>
              <a:t>the</a:t>
            </a:r>
            <a:r>
              <a:rPr lang="nl-NL" dirty="0" smtClean="0"/>
              <a:t> most </a:t>
            </a:r>
            <a:r>
              <a:rPr lang="nl-NL" dirty="0" err="1" smtClean="0"/>
              <a:t>popular</a:t>
            </a:r>
            <a:r>
              <a:rPr lang="nl-NL" dirty="0" smtClean="0"/>
              <a:t> (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measure</a:t>
            </a:r>
            <a:r>
              <a:rPr lang="nl-NL" dirty="0" smtClean="0"/>
              <a:t>)</a:t>
            </a:r>
          </a:p>
          <a:p>
            <a:r>
              <a:rPr lang="en-US" dirty="0" smtClean="0"/>
              <a:t>Cloud (only): 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/>
              <a:t>BigTable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AWS Dynamo</a:t>
            </a:r>
          </a:p>
          <a:p>
            <a:r>
              <a:rPr lang="en-US" dirty="0" smtClean="0"/>
              <a:t>Cache (in memory)</a:t>
            </a:r>
          </a:p>
          <a:p>
            <a:pPr lvl="1"/>
            <a:r>
              <a:rPr lang="nl-NL" dirty="0" err="1" smtClean="0"/>
              <a:t>ZooKeeper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</a:t>
            </a:r>
            <a:br>
              <a:rPr lang="nl-NL" dirty="0" smtClean="0"/>
            </a:br>
            <a:r>
              <a:rPr lang="nl-NL" dirty="0" err="1" smtClean="0"/>
              <a:t>Memcached</a:t>
            </a:r>
            <a:r>
              <a:rPr lang="nl-NL" dirty="0" smtClean="0"/>
              <a:t>, …</a:t>
            </a:r>
          </a:p>
          <a:p>
            <a:r>
              <a:rPr lang="nl-NL" dirty="0" err="1" smtClean="0"/>
              <a:t>Hadoop</a:t>
            </a:r>
            <a:r>
              <a:rPr lang="nl-NL" dirty="0" smtClean="0"/>
              <a:t>/HDFS</a:t>
            </a:r>
            <a:endParaRPr lang="en-US" dirty="0" smtClean="0"/>
          </a:p>
          <a:p>
            <a:r>
              <a:rPr lang="en-US" dirty="0" smtClean="0"/>
              <a:t>Oracle NoSQL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fka</a:t>
            </a:r>
            <a:r>
              <a:rPr lang="en-US" dirty="0" smtClean="0"/>
              <a:t> Berkeley DB)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83" y="3251201"/>
            <a:ext cx="10574062" cy="6199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3677900" y="4368800"/>
            <a:ext cx="876300" cy="10287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3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828" y="4124496"/>
            <a:ext cx="8030383" cy="21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2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History</a:t>
            </a:r>
            <a:r>
              <a:rPr lang="nl-NL" dirty="0" smtClean="0"/>
              <a:t> of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934731" cy="6234020"/>
          </a:xfrm>
        </p:spPr>
        <p:txBody>
          <a:bodyPr>
            <a:normAutofit fontScale="92500"/>
          </a:bodyPr>
          <a:lstStyle/>
          <a:p>
            <a:r>
              <a:rPr lang="nl-NL" dirty="0" smtClean="0"/>
              <a:t>10gen – startup </a:t>
            </a:r>
            <a:r>
              <a:rPr lang="nl-NL" dirty="0" err="1" smtClean="0"/>
              <a:t>from</a:t>
            </a:r>
            <a:r>
              <a:rPr lang="nl-NL" dirty="0" smtClean="0"/>
              <a:t> 2007 in New York City</a:t>
            </a:r>
          </a:p>
          <a:p>
            <a:pPr lvl="1"/>
            <a:r>
              <a:rPr lang="nl-NL" dirty="0" err="1" smtClean="0"/>
              <a:t>Developed</a:t>
            </a:r>
            <a:r>
              <a:rPr lang="nl-NL" dirty="0" smtClean="0"/>
              <a:t> database as component in Platform as a Service product</a:t>
            </a:r>
          </a:p>
          <a:p>
            <a:r>
              <a:rPr lang="nl-NL" dirty="0" err="1" smtClean="0"/>
              <a:t>Initial</a:t>
            </a:r>
            <a:r>
              <a:rPr lang="nl-NL" dirty="0" smtClean="0"/>
              <a:t> release of </a:t>
            </a:r>
            <a:r>
              <a:rPr lang="nl-NL" dirty="0" err="1" smtClean="0"/>
              <a:t>MongoDB</a:t>
            </a:r>
            <a:r>
              <a:rPr lang="nl-NL" dirty="0" smtClean="0"/>
              <a:t>: 2009</a:t>
            </a:r>
          </a:p>
          <a:p>
            <a:pPr lvl="1"/>
            <a:r>
              <a:rPr lang="nl-NL" dirty="0" smtClean="0"/>
              <a:t>10gen </a:t>
            </a:r>
            <a:r>
              <a:rPr lang="nl-NL" dirty="0" err="1" smtClean="0"/>
              <a:t>changed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name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Inc. </a:t>
            </a:r>
            <a:r>
              <a:rPr lang="nl-NL" dirty="0"/>
              <a:t>i</a:t>
            </a:r>
            <a:r>
              <a:rPr lang="nl-NL" dirty="0" smtClean="0"/>
              <a:t>n 2013 </a:t>
            </a:r>
          </a:p>
          <a:p>
            <a:pPr lvl="1"/>
            <a:r>
              <a:rPr lang="nl-NL" dirty="0" smtClean="0"/>
              <a:t>Offers </a:t>
            </a:r>
            <a:r>
              <a:rPr lang="nl-NL" dirty="0" err="1" smtClean="0"/>
              <a:t>enterprise</a:t>
            </a:r>
            <a:r>
              <a:rPr lang="nl-NL" dirty="0" smtClean="0"/>
              <a:t> support, </a:t>
            </a:r>
            <a:r>
              <a:rPr lang="nl-NL" dirty="0" err="1" smtClean="0"/>
              <a:t>MongoDB</a:t>
            </a:r>
            <a:r>
              <a:rPr lang="nl-NL" dirty="0" smtClean="0"/>
              <a:t> Atlas </a:t>
            </a:r>
            <a:r>
              <a:rPr lang="nl-NL" dirty="0" err="1" smtClean="0"/>
              <a:t>cloud</a:t>
            </a:r>
            <a:r>
              <a:rPr lang="nl-NL" dirty="0" smtClean="0"/>
              <a:t> service, </a:t>
            </a:r>
            <a:r>
              <a:rPr lang="nl-NL" dirty="0" err="1" smtClean="0"/>
              <a:t>MongoDB</a:t>
            </a:r>
            <a:r>
              <a:rPr lang="nl-NL" dirty="0" smtClean="0"/>
              <a:t> Compass, </a:t>
            </a:r>
            <a:r>
              <a:rPr lang="nl-NL" dirty="0" err="1" smtClean="0"/>
              <a:t>Connectors</a:t>
            </a:r>
            <a:endParaRPr lang="nl-NL" dirty="0" smtClean="0"/>
          </a:p>
          <a:p>
            <a:r>
              <a:rPr lang="nl-NL" dirty="0" err="1" smtClean="0"/>
              <a:t>Current</a:t>
            </a:r>
            <a:r>
              <a:rPr lang="nl-NL" dirty="0" smtClean="0"/>
              <a:t> </a:t>
            </a:r>
            <a:r>
              <a:rPr lang="nl-NL" dirty="0" err="1" smtClean="0"/>
              <a:t>stable</a:t>
            </a:r>
            <a:r>
              <a:rPr lang="nl-NL" dirty="0" smtClean="0"/>
              <a:t> release: 3.4.2 (3.5.2 is in preview)</a:t>
            </a:r>
          </a:p>
          <a:p>
            <a:r>
              <a:rPr lang="nl-NL" dirty="0" smtClean="0"/>
              <a:t>Open Source - </a:t>
            </a:r>
            <a:r>
              <a:rPr lang="en-US" sz="3000" dirty="0">
                <a:hlinkClick r:id="rId2" tooltip="GNU Affero General Public License"/>
              </a:rPr>
              <a:t>GNU </a:t>
            </a:r>
            <a:r>
              <a:rPr lang="en-US" sz="3000" dirty="0" err="1">
                <a:hlinkClick r:id="rId2" tooltip="GNU Affero General Public License"/>
              </a:rPr>
              <a:t>Affero</a:t>
            </a:r>
            <a:r>
              <a:rPr lang="en-US" sz="3000" dirty="0">
                <a:hlinkClick r:id="rId2" tooltip="GNU Affero General Public License"/>
              </a:rPr>
              <a:t> General Public License</a:t>
            </a:r>
            <a:r>
              <a:rPr lang="en-US" sz="3000" dirty="0"/>
              <a:t> and the </a:t>
            </a:r>
            <a:r>
              <a:rPr lang="en-US" sz="3000" dirty="0">
                <a:hlinkClick r:id="rId3" tooltip="Apache License"/>
              </a:rPr>
              <a:t>Apache License</a:t>
            </a:r>
            <a:r>
              <a:rPr lang="en-US" dirty="0"/>
              <a:t>.</a:t>
            </a:r>
            <a:endParaRPr lang="nl-NL" dirty="0" smtClean="0"/>
          </a:p>
          <a:p>
            <a:r>
              <a:rPr lang="nl-NL" dirty="0" err="1" smtClean="0"/>
              <a:t>MongoDB</a:t>
            </a:r>
            <a:r>
              <a:rPr lang="nl-NL" dirty="0" smtClean="0"/>
              <a:t> == </a:t>
            </a:r>
            <a:r>
              <a:rPr lang="nl-NL" dirty="0" err="1" smtClean="0"/>
              <a:t>Hu</a:t>
            </a:r>
            <a:r>
              <a:rPr lang="nl-NL" i="1" dirty="0" err="1" smtClean="0"/>
              <a:t>mongo</a:t>
            </a:r>
            <a:r>
              <a:rPr lang="nl-NL" dirty="0" err="1" smtClean="0"/>
              <a:t>us</a:t>
            </a:r>
            <a:r>
              <a:rPr lang="nl-NL" dirty="0" smtClean="0"/>
              <a:t> </a:t>
            </a:r>
            <a:r>
              <a:rPr lang="nl-NL" i="1" dirty="0" smtClean="0"/>
              <a:t>D</a:t>
            </a:r>
            <a:r>
              <a:rPr lang="nl-NL" dirty="0" smtClean="0"/>
              <a:t>ata</a:t>
            </a:r>
            <a:r>
              <a:rPr lang="nl-NL" i="1" dirty="0" smtClean="0"/>
              <a:t>b</a:t>
            </a:r>
            <a:r>
              <a:rPr lang="nl-NL" dirty="0" smtClean="0"/>
              <a:t>ase</a:t>
            </a:r>
          </a:p>
          <a:p>
            <a:r>
              <a:rPr lang="nl-NL" dirty="0" err="1" smtClean="0"/>
              <a:t>Evolution</a:t>
            </a:r>
            <a:r>
              <a:rPr lang="nl-NL" dirty="0" smtClean="0"/>
              <a:t> of </a:t>
            </a:r>
            <a:r>
              <a:rPr lang="nl-NL" dirty="0" err="1" smtClean="0"/>
              <a:t>MongoDB</a:t>
            </a:r>
            <a:r>
              <a:rPr lang="nl-NL" dirty="0" smtClean="0"/>
              <a:t> is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pretty</a:t>
            </a:r>
            <a:r>
              <a:rPr lang="nl-NL" dirty="0" smtClean="0"/>
              <a:t> </a:t>
            </a:r>
            <a:r>
              <a:rPr lang="nl-NL" dirty="0" err="1" smtClean="0"/>
              <a:t>fast</a:t>
            </a:r>
            <a:endParaRPr lang="nl-NL" dirty="0" smtClean="0"/>
          </a:p>
          <a:p>
            <a:pPr lvl="1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crucial</a:t>
            </a:r>
            <a:r>
              <a:rPr lang="nl-NL" dirty="0" smtClean="0"/>
              <a:t> </a:t>
            </a:r>
            <a:r>
              <a:rPr lang="nl-NL" dirty="0" err="1" smtClean="0"/>
              <a:t>enterprise</a:t>
            </a:r>
            <a:r>
              <a:rPr lang="nl-NL" dirty="0" smtClean="0"/>
              <a:t> database </a:t>
            </a:r>
            <a:r>
              <a:rPr lang="nl-NL" dirty="0" err="1" smtClean="0"/>
              <a:t>capabilities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r>
              <a:rPr lang="nl-NL" dirty="0" smtClean="0"/>
              <a:t>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fairly</a:t>
            </a:r>
            <a:r>
              <a:rPr lang="nl-NL" dirty="0" smtClean="0"/>
              <a:t> </a:t>
            </a:r>
            <a:r>
              <a:rPr lang="nl-NL" dirty="0" err="1" smtClean="0"/>
              <a:t>recently</a:t>
            </a:r>
            <a:r>
              <a:rPr lang="nl-NL" dirty="0" smtClean="0"/>
              <a:t> or are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lacking</a:t>
            </a:r>
            <a:endParaRPr lang="nl-NL" dirty="0" smtClean="0"/>
          </a:p>
          <a:p>
            <a:r>
              <a:rPr lang="nl-NL" dirty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is </a:t>
            </a:r>
            <a:r>
              <a:rPr lang="nl-NL" dirty="0" err="1" smtClean="0"/>
              <a:t>number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database in </a:t>
            </a:r>
            <a:r>
              <a:rPr lang="nl-NL" dirty="0" err="1" smtClean="0"/>
              <a:t>terms</a:t>
            </a:r>
            <a:r>
              <a:rPr lang="nl-NL" dirty="0" smtClean="0"/>
              <a:t> of </a:t>
            </a:r>
            <a:r>
              <a:rPr lang="nl-NL" dirty="0" err="1" smtClean="0"/>
              <a:t>popularity</a:t>
            </a:r>
            <a:r>
              <a:rPr lang="nl-N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31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Core</a:t>
            </a:r>
            <a:r>
              <a:rPr lang="nl-NL" dirty="0" smtClean="0"/>
              <a:t>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121931" cy="614512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stores JSON </a:t>
            </a:r>
            <a:r>
              <a:rPr lang="nl-NL" dirty="0" err="1" smtClean="0"/>
              <a:t>documents</a:t>
            </a:r>
            <a:r>
              <a:rPr lang="nl-NL" dirty="0" smtClean="0"/>
              <a:t> in a </a:t>
            </a:r>
            <a:r>
              <a:rPr lang="nl-NL" dirty="0" err="1" smtClean="0"/>
              <a:t>binary</a:t>
            </a:r>
            <a:r>
              <a:rPr lang="nl-NL" dirty="0" smtClean="0"/>
              <a:t> format (BSON)</a:t>
            </a:r>
          </a:p>
          <a:p>
            <a:pPr lvl="1"/>
            <a:r>
              <a:rPr lang="nl-NL" dirty="0" err="1" smtClean="0"/>
              <a:t>Documents</a:t>
            </a:r>
            <a:r>
              <a:rPr lang="nl-NL" dirty="0" smtClean="0"/>
              <a:t> are </a:t>
            </a:r>
            <a:r>
              <a:rPr lang="nl-NL" dirty="0" err="1" smtClean="0"/>
              <a:t>stored</a:t>
            </a:r>
            <a:r>
              <a:rPr lang="nl-NL" dirty="0" smtClean="0"/>
              <a:t> in </a:t>
            </a:r>
            <a:r>
              <a:rPr lang="nl-NL" dirty="0" err="1" smtClean="0"/>
              <a:t>collections</a:t>
            </a:r>
            <a:r>
              <a:rPr lang="nl-NL" dirty="0" smtClean="0"/>
              <a:t> (</a:t>
            </a:r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row</a:t>
            </a:r>
            <a:r>
              <a:rPr lang="nl-NL" dirty="0" smtClean="0"/>
              <a:t> or records in </a:t>
            </a:r>
            <a:r>
              <a:rPr lang="nl-NL" dirty="0" err="1" smtClean="0"/>
              <a:t>tables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Interaction</a:t>
            </a:r>
            <a:r>
              <a:rPr lang="nl-NL" dirty="0" smtClean="0"/>
              <a:t> is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JavaScript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taking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place</a:t>
            </a:r>
            <a:r>
              <a:rPr lang="nl-NL" dirty="0" smtClean="0"/>
              <a:t> of SQL for DML </a:t>
            </a:r>
            <a:r>
              <a:rPr lang="nl-NL" dirty="0" err="1" smtClean="0"/>
              <a:t>and</a:t>
            </a:r>
            <a:r>
              <a:rPr lang="nl-NL" dirty="0" smtClean="0"/>
              <a:t> query</a:t>
            </a:r>
          </a:p>
          <a:p>
            <a:r>
              <a:rPr lang="nl-NL" dirty="0" err="1" smtClean="0"/>
              <a:t>Written</a:t>
            </a:r>
            <a:r>
              <a:rPr lang="nl-NL" dirty="0" smtClean="0"/>
              <a:t> in C++</a:t>
            </a:r>
          </a:p>
          <a:p>
            <a:r>
              <a:rPr lang="nl-NL" dirty="0" smtClean="0"/>
              <a:t>Has </a:t>
            </a:r>
            <a:r>
              <a:rPr lang="nl-NL" dirty="0" err="1" smtClean="0"/>
              <a:t>the</a:t>
            </a:r>
            <a:r>
              <a:rPr lang="nl-NL" dirty="0" smtClean="0"/>
              <a:t> V8 </a:t>
            </a:r>
            <a:r>
              <a:rPr lang="nl-NL" dirty="0" err="1" smtClean="0"/>
              <a:t>JavaScript</a:t>
            </a:r>
            <a:r>
              <a:rPr lang="nl-NL" dirty="0" smtClean="0"/>
              <a:t> engine </a:t>
            </a:r>
            <a:r>
              <a:rPr lang="nl-NL" dirty="0" err="1" smtClean="0"/>
              <a:t>included</a:t>
            </a:r>
            <a:endParaRPr lang="nl-NL" dirty="0" smtClean="0"/>
          </a:p>
          <a:p>
            <a:r>
              <a:rPr lang="en-US" dirty="0" smtClean="0"/>
              <a:t>Runs on Mac </a:t>
            </a:r>
            <a:r>
              <a:rPr lang="en-US" dirty="0"/>
              <a:t>OS X, Windows, Solaris, and most flavors of </a:t>
            </a:r>
            <a:r>
              <a:rPr lang="en-US" dirty="0" smtClean="0"/>
              <a:t>Linux</a:t>
            </a:r>
          </a:p>
          <a:p>
            <a:r>
              <a:rPr lang="nl-NL" dirty="0" smtClean="0"/>
              <a:t>Source code is on GitHub</a:t>
            </a:r>
          </a:p>
          <a:p>
            <a:r>
              <a:rPr lang="nl-NL" dirty="0" smtClean="0"/>
              <a:t>Has </a:t>
            </a:r>
            <a:r>
              <a:rPr lang="nl-NL" dirty="0" err="1" smtClean="0"/>
              <a:t>GeoSpatial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Tekst </a:t>
            </a:r>
            <a:r>
              <a:rPr lang="nl-NL" dirty="0" err="1" smtClean="0"/>
              <a:t>indexes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search </a:t>
            </a:r>
            <a:r>
              <a:rPr lang="nl-NL" dirty="0" err="1" smtClean="0"/>
              <a:t>capabilities</a:t>
            </a:r>
            <a:endParaRPr lang="nl-NL" dirty="0" smtClean="0"/>
          </a:p>
          <a:p>
            <a:r>
              <a:rPr lang="en-US" dirty="0"/>
              <a:t>MongoDB, Inc. officially supports drivers for C, C++, C#, </a:t>
            </a:r>
            <a:r>
              <a:rPr lang="en-US" dirty="0" err="1"/>
              <a:t>Erlang</a:t>
            </a:r>
            <a:r>
              <a:rPr lang="en-US" dirty="0"/>
              <a:t>, Java, Node.js, JavaScript, Perl, PHP, Python, Scala, and Ruby</a:t>
            </a:r>
          </a:p>
        </p:txBody>
      </p:sp>
    </p:spTree>
    <p:extLst>
      <p:ext uri="{BB962C8B-B14F-4D97-AF65-F5344CB8AC3E}">
        <p14:creationId xmlns:p14="http://schemas.microsoft.com/office/powerpoint/2010/main" val="48854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67029" cy="1346288"/>
          </a:xfrm>
        </p:spPr>
        <p:txBody>
          <a:bodyPr/>
          <a:lstStyle/>
          <a:p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Node.js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MongoDB </a:t>
            </a:r>
            <a:r>
              <a:rPr lang="en-US" dirty="0"/>
              <a:t>Node.js Driver </a:t>
            </a:r>
            <a:r>
              <a:rPr lang="en-US" dirty="0" smtClean="0"/>
              <a:t>2.0</a:t>
            </a:r>
          </a:p>
          <a:p>
            <a:pPr lvl="1"/>
            <a:r>
              <a:rPr lang="nl-NL" dirty="0" smtClean="0"/>
              <a:t>Support for </a:t>
            </a:r>
            <a:r>
              <a:rPr lang="nl-NL" dirty="0" err="1" smtClean="0"/>
              <a:t>ECMAScript</a:t>
            </a:r>
            <a:r>
              <a:rPr lang="nl-NL" dirty="0" smtClean="0"/>
              <a:t> 6.0 – </a:t>
            </a:r>
            <a:r>
              <a:rPr lang="nl-NL" dirty="0" err="1" smtClean="0"/>
              <a:t>Promises</a:t>
            </a:r>
            <a:r>
              <a:rPr lang="nl-NL" dirty="0" smtClean="0"/>
              <a:t> for </a:t>
            </a:r>
            <a:r>
              <a:rPr lang="nl-NL" dirty="0" err="1" smtClean="0"/>
              <a:t>asynch</a:t>
            </a:r>
            <a:endParaRPr lang="en-US" dirty="0" smtClean="0"/>
          </a:p>
          <a:p>
            <a:pPr lvl="1"/>
            <a:r>
              <a:rPr lang="nl-NL" dirty="0"/>
              <a:t>http://mongodb.github.io/node-mongodb-native/2.0/</a:t>
            </a:r>
            <a:endParaRPr lang="en-US" b="1" dirty="0"/>
          </a:p>
          <a:p>
            <a:r>
              <a:rPr lang="nl-NL" dirty="0" smtClean="0"/>
              <a:t>Using </a:t>
            </a:r>
            <a:r>
              <a:rPr lang="nl-NL" dirty="0" err="1" smtClean="0"/>
              <a:t>mongodb</a:t>
            </a:r>
            <a:r>
              <a:rPr lang="nl-NL" dirty="0" smtClean="0"/>
              <a:t> in a </a:t>
            </a:r>
            <a:r>
              <a:rPr lang="nl-NL" dirty="0" err="1" smtClean="0"/>
              <a:t>NodeJS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lvl="1"/>
            <a:r>
              <a:rPr lang="nl-NL" dirty="0" err="1"/>
              <a:t>n</a:t>
            </a:r>
            <a:r>
              <a:rPr lang="nl-NL" dirty="0" err="1" smtClean="0"/>
              <a:t>pm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–save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MongoClient</a:t>
            </a:r>
            <a:r>
              <a:rPr lang="en-US" dirty="0"/>
              <a:t> = require('</a:t>
            </a:r>
            <a:r>
              <a:rPr lang="en-US" dirty="0" err="1"/>
              <a:t>mongodb</a:t>
            </a:r>
            <a:r>
              <a:rPr lang="en-US" dirty="0"/>
              <a:t>').</a:t>
            </a:r>
            <a:r>
              <a:rPr lang="en-US" dirty="0" err="1"/>
              <a:t>MongoClient</a:t>
            </a:r>
            <a:r>
              <a:rPr lang="en-US" dirty="0"/>
              <a:t>;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796783" y="664275"/>
            <a:ext cx="2590800" cy="26974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9324" y="2854035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4197347" y="1713598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1047158" y="16374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2558458" y="2070134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508" y="27365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lucas_j\AppData\Local\Temp\SNAGHTML1ec69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9"/>
          <a:stretch/>
        </p:blipFill>
        <p:spPr bwMode="auto">
          <a:xfrm>
            <a:off x="7481835" y="4948237"/>
            <a:ext cx="4351083" cy="2609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91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Popularity</a:t>
            </a:r>
            <a:r>
              <a:rPr lang="nl-NL" dirty="0" smtClean="0"/>
              <a:t> Ratings…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633" y="406718"/>
            <a:ext cx="6599237" cy="6408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39" y="1656343"/>
            <a:ext cx="8057198" cy="643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10" y="4258786"/>
            <a:ext cx="4778375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971" y="5647531"/>
            <a:ext cx="5796560" cy="357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36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6921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').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 = 'world';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 = 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://'+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+':'+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, function(err,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console.log</a:t>
            </a:r>
            <a:r>
              <a:rPr lang="en-US" dirty="0">
                <a:latin typeface="Lucida Console" panose="020B0609040504020204" pitchFamily="49" charset="0"/>
              </a:rPr>
              <a:t>("Connected correctly to server.");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// DO YOUR THING WITH MONGODB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console.log("Connection to database is closed.");          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}) </a:t>
            </a:r>
            <a:r>
              <a:rPr lang="en-US" dirty="0">
                <a:latin typeface="Lucida Console" panose="020B0609040504020204" pitchFamily="49" charset="0"/>
              </a:rPr>
              <a:t>//connect()</a:t>
            </a:r>
          </a:p>
          <a:p>
            <a:endParaRPr lang="en-US" dirty="0" err="1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02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</a:t>
            </a:r>
            <a:r>
              <a:rPr lang="nl-NL" dirty="0" smtClean="0"/>
              <a:t>1a)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').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'world';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://'+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+':'+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, function(err,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db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console.log("Connected correctly to server.");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</a:t>
            </a:r>
            <a:r>
              <a:rPr lang="en-US" b="1" dirty="0" err="1" smtClean="0">
                <a:latin typeface="Lucida Console" panose="020B0609040504020204" pitchFamily="49" charset="0"/>
              </a:rPr>
              <a:t>db.collection</a:t>
            </a:r>
            <a:r>
              <a:rPr lang="en-US" b="1" dirty="0">
                <a:latin typeface="Lucida Console" panose="020B0609040504020204" pitchFamily="49" charset="0"/>
              </a:rPr>
              <a:t>('countries')</a:t>
            </a:r>
            <a:r>
              <a:rPr lang="en-US" b="1" i="1" dirty="0">
                <a:latin typeface="Lucida Console" panose="020B0609040504020204" pitchFamily="49" charset="0"/>
              </a:rPr>
              <a:t>.find</a:t>
            </a:r>
            <a:r>
              <a:rPr lang="en-US" dirty="0">
                <a:latin typeface="Lucida Console" panose="020B0609040504020204" pitchFamily="49" charset="0"/>
              </a:rPr>
              <a:t>({},{"sort": [["area",-1</a:t>
            </a:r>
            <a:r>
              <a:rPr lang="en-US" dirty="0" smtClean="0">
                <a:latin typeface="Lucida Console" panose="020B0609040504020204" pitchFamily="49" charset="0"/>
              </a:rPr>
              <a:t>]]})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.</a:t>
            </a:r>
            <a:r>
              <a:rPr lang="en-US" dirty="0">
                <a:latin typeface="Lucida Console" panose="020B0609040504020204" pitchFamily="49" charset="0"/>
              </a:rPr>
              <a:t>limit(20).</a:t>
            </a:r>
            <a:r>
              <a:rPr lang="en-US" dirty="0" err="1">
                <a:latin typeface="Lucida Console" panose="020B0609040504020204" pitchFamily="49" charset="0"/>
              </a:rPr>
              <a:t>toArray</a:t>
            </a:r>
            <a:r>
              <a:rPr lang="en-US" dirty="0">
                <a:latin typeface="Lucida Console" panose="020B0609040504020204" pitchFamily="49" charset="0"/>
              </a:rPr>
              <a:t>(function(err, results){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console.log</a:t>
            </a:r>
            <a:r>
              <a:rPr lang="en-US" dirty="0">
                <a:latin typeface="Lucida Console" panose="020B0609040504020204" pitchFamily="49" charset="0"/>
              </a:rPr>
              <a:t>("Name of Country Four " +results[3].</a:t>
            </a:r>
            <a:r>
              <a:rPr lang="en-US" dirty="0" smtClean="0">
                <a:latin typeface="Lucida Console" panose="020B0609040504020204" pitchFamily="49" charset="0"/>
              </a:rPr>
              <a:t>name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+ </a:t>
            </a:r>
            <a:r>
              <a:rPr lang="en-US" dirty="0">
                <a:latin typeface="Lucida Console" panose="020B0609040504020204" pitchFamily="49" charset="0"/>
              </a:rPr>
              <a:t>" and size: " +results[3].area</a:t>
            </a:r>
            <a:r>
              <a:rPr lang="en-US" dirty="0" smtClean="0">
                <a:latin typeface="Lucida Console" panose="020B0609040504020204" pitchFamily="49" charset="0"/>
              </a:rPr>
              <a:t>);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…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}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</a:t>
            </a:r>
            <a:br>
              <a:rPr lang="en-US" dirty="0" smtClean="0">
                <a:latin typeface="Lucida Console" panose="020B0609040504020204" pitchFamily="49" charset="0"/>
              </a:rPr>
            </a:br>
            <a:endParaRPr lang="en-US" dirty="0" smtClean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067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</a:t>
            </a:r>
            <a:r>
              <a:rPr lang="nl-NL" dirty="0" smtClean="0"/>
              <a:t>1B)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034611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require('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').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'27017';</a:t>
            </a: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'world';</a:t>
            </a:r>
          </a:p>
          <a:p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://'+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+':'+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+ '/' +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MongoClient.connect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, function(err,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console.log("Connected correctly to server.");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// </a:t>
            </a:r>
            <a:r>
              <a:rPr lang="en-US" sz="2000" dirty="0" smtClean="0">
                <a:latin typeface="Lucida Console" panose="020B0609040504020204" pitchFamily="49" charset="0"/>
              </a:rPr>
              <a:t>using cursors to retrieve data sets in a controlled fashion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 smtClean="0">
                <a:latin typeface="Lucida Console" panose="020B0609040504020204" pitchFamily="49" charset="0"/>
              </a:rPr>
              <a:t>// </a:t>
            </a:r>
            <a:r>
              <a:rPr lang="en-US" sz="2000" dirty="0" smtClean="0">
                <a:latin typeface="Lucida Console" panose="020B0609040504020204" pitchFamily="49" charset="0"/>
              </a:rPr>
              <a:t>note: cursor implements </a:t>
            </a:r>
            <a:r>
              <a:rPr lang="en-US" sz="2000" dirty="0" err="1" smtClean="0">
                <a:latin typeface="Lucida Console" panose="020B0609040504020204" pitchFamily="49" charset="0"/>
              </a:rPr>
              <a:t>NodeJS</a:t>
            </a:r>
            <a:r>
              <a:rPr lang="en-US" sz="2000" dirty="0" smtClean="0">
                <a:latin typeface="Lucida Console" panose="020B0609040504020204" pitchFamily="49" charset="0"/>
              </a:rPr>
              <a:t> Stream  - results can be piped 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 err="1" smtClean="0"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cursor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('countries').find({"</a:t>
            </a:r>
            <a:r>
              <a:rPr lang="en-US" sz="2000" dirty="0" err="1">
                <a:latin typeface="Lucida Console" panose="020B0609040504020204" pitchFamily="49" charset="0"/>
              </a:rPr>
              <a:t>continent":"Asia</a:t>
            </a:r>
            <a:r>
              <a:rPr lang="en-US" sz="2000" dirty="0">
                <a:latin typeface="Lucida Console" panose="020B0609040504020204" pitchFamily="49" charset="0"/>
              </a:rPr>
              <a:t>"}, {"sort": "name</a:t>
            </a:r>
            <a:r>
              <a:rPr lang="en-US" sz="2000" dirty="0" smtClean="0">
                <a:latin typeface="Lucida Console" panose="020B0609040504020204" pitchFamily="49" charset="0"/>
              </a:rPr>
              <a:t>"});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cursor.count</a:t>
            </a:r>
            <a:r>
              <a:rPr lang="en-US" sz="2000" dirty="0" smtClean="0">
                <a:latin typeface="Lucida Console" panose="020B0609040504020204" pitchFamily="49" charset="0"/>
              </a:rPr>
              <a:t>(function(err</a:t>
            </a:r>
            <a:r>
              <a:rPr lang="en-US" sz="2000" dirty="0">
                <a:latin typeface="Lucida Console" panose="020B0609040504020204" pitchFamily="49" charset="0"/>
              </a:rPr>
              <a:t>, count){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</a:t>
            </a:r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>
                <a:latin typeface="Lucida Console" panose="020B0609040504020204" pitchFamily="49" charset="0"/>
              </a:rPr>
              <a:t>console.log("Country count in Asia: "+count);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r>
              <a:rPr lang="en-US" sz="2000" dirty="0" smtClean="0">
                <a:latin typeface="Lucida Console" panose="020B0609040504020204" pitchFamily="49" charset="0"/>
              </a:rPr>
              <a:t/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 err="1" smtClean="0">
                <a:latin typeface="Lucida Console" panose="020B0609040504020204" pitchFamily="49" charset="0"/>
              </a:rPr>
              <a:t>cursor.each</a:t>
            </a:r>
            <a:r>
              <a:rPr lang="en-US" sz="2000" dirty="0" smtClean="0">
                <a:latin typeface="Lucida Console" panose="020B0609040504020204" pitchFamily="49" charset="0"/>
              </a:rPr>
              <a:t>(function(err</a:t>
            </a:r>
            <a:r>
              <a:rPr lang="en-US" sz="2000" dirty="0">
                <a:latin typeface="Lucida Console" panose="020B0609040504020204" pitchFamily="49" charset="0"/>
              </a:rPr>
              <a:t>, country){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 smtClean="0">
                <a:latin typeface="Lucida Console" panose="020B0609040504020204" pitchFamily="49" charset="0"/>
              </a:rPr>
              <a:t>  </a:t>
            </a:r>
            <a:r>
              <a:rPr lang="en-US" sz="2000" dirty="0" smtClean="0">
                <a:latin typeface="Lucida Console" panose="020B0609040504020204" pitchFamily="49" charset="0"/>
              </a:rPr>
              <a:t>console.log(country.name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 smtClean="0">
                <a:latin typeface="Lucida Console" panose="020B0609040504020204" pitchFamily="49" charset="0"/>
              </a:rPr>
              <a:t>})//</a:t>
            </a:r>
            <a:r>
              <a:rPr lang="en-US" sz="2000" dirty="0">
                <a:latin typeface="Lucida Console" panose="020B0609040504020204" pitchFamily="49" charset="0"/>
              </a:rPr>
              <a:t>each </a:t>
            </a:r>
            <a:r>
              <a:rPr lang="en-US" sz="2000" dirty="0" smtClean="0">
                <a:latin typeface="Lucida Console" panose="020B0609040504020204" pitchFamily="49" charset="0"/>
              </a:rPr>
              <a:t>cursor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 smtClean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176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(2)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265170" cy="7171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aggquery</a:t>
            </a:r>
            <a:r>
              <a:rPr lang="en-US" sz="2000" dirty="0">
                <a:latin typeface="Lucida Console" panose="020B0609040504020204" pitchFamily="49" charset="0"/>
              </a:rPr>
              <a:t> = [  {$sort: {area : -1}}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,  {$group:{ _id: '$continent'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        , </a:t>
            </a:r>
            <a:r>
              <a:rPr lang="en-US" sz="2000" dirty="0" err="1">
                <a:latin typeface="Lucida Console" panose="020B0609040504020204" pitchFamily="49" charset="0"/>
              </a:rPr>
              <a:t>largestCountry</a:t>
            </a:r>
            <a:r>
              <a:rPr lang="en-US" sz="2000" dirty="0">
                <a:latin typeface="Lucida Console" panose="020B0609040504020204" pitchFamily="49" charset="0"/>
              </a:rPr>
              <a:t> : {$first: "$name"}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];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aggcursor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</a:t>
            </a:r>
            <a:r>
              <a:rPr lang="en-US" sz="2000" b="1" dirty="0">
                <a:latin typeface="Lucida Console" panose="020B0609040504020204" pitchFamily="49" charset="0"/>
              </a:rPr>
              <a:t>aggregate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aggquery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err="1">
                <a:latin typeface="Lucida Console" panose="020B0609040504020204" pitchFamily="49" charset="0"/>
              </a:rPr>
              <a:t>aggcursor.each</a:t>
            </a:r>
            <a:r>
              <a:rPr lang="en-US" sz="2000" dirty="0">
                <a:latin typeface="Lucida Console" panose="020B0609040504020204" pitchFamily="49" charset="0"/>
              </a:rPr>
              <a:t>(function(err, result){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if (err)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console.log(err);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} else if (result)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console.log(</a:t>
            </a:r>
            <a:r>
              <a:rPr lang="en-US" sz="2000" dirty="0" err="1">
                <a:latin typeface="Lucida Console" panose="020B0609040504020204" pitchFamily="49" charset="0"/>
              </a:rPr>
              <a:t>JSON.stringify</a:t>
            </a:r>
            <a:r>
              <a:rPr lang="en-US" sz="2000" dirty="0">
                <a:latin typeface="Lucida Console" panose="020B0609040504020204" pitchFamily="49" charset="0"/>
              </a:rPr>
              <a:t>(result));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})  //each </a:t>
            </a:r>
            <a:r>
              <a:rPr lang="en-US" sz="2000" dirty="0" err="1" smtClean="0">
                <a:latin typeface="Lucida Console" panose="020B0609040504020204" pitchFamily="49" charset="0"/>
              </a:rPr>
              <a:t>aggcursor</a:t>
            </a:r>
            <a:r>
              <a:rPr lang="en-US" sz="2000" dirty="0" smtClean="0">
                <a:latin typeface="Lucida Console" panose="020B0609040504020204" pitchFamily="49" charset="0"/>
              </a:rPr>
              <a:t/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 smtClean="0">
              <a:latin typeface="Lucida Console" panose="020B0609040504020204" pitchFamily="49" charset="0"/>
            </a:endParaRPr>
          </a:p>
          <a:p>
            <a:endParaRPr lang="nl-NL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ccursor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('countries').find({});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// </a:t>
            </a:r>
            <a:r>
              <a:rPr lang="en-US" sz="2000" dirty="0">
                <a:latin typeface="Lucida Console" panose="020B0609040504020204" pitchFamily="49" charset="0"/>
              </a:rPr>
              <a:t>the cursor returned from find and aggregate implements a </a:t>
            </a:r>
            <a:r>
              <a:rPr lang="en-US" sz="2000" dirty="0" err="1">
                <a:latin typeface="Lucida Console" panose="020B0609040504020204" pitchFamily="49" charset="0"/>
              </a:rPr>
              <a:t>NodeJS</a:t>
            </a:r>
            <a:r>
              <a:rPr lang="en-US" sz="2000" dirty="0">
                <a:latin typeface="Lucida Console" panose="020B0609040504020204" pitchFamily="49" charset="0"/>
              </a:rPr>
              <a:t> (readable) Stream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ccursor.on</a:t>
            </a:r>
            <a:r>
              <a:rPr lang="en-US" sz="2000" dirty="0">
                <a:latin typeface="Lucida Console" panose="020B0609040504020204" pitchFamily="49" charset="0"/>
              </a:rPr>
              <a:t>('data', function(doc)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console.log(doc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ccursor.once</a:t>
            </a:r>
            <a:r>
              <a:rPr lang="en-US" sz="2000" dirty="0">
                <a:latin typeface="Lucida Console" panose="020B0609040504020204" pitchFamily="49" charset="0"/>
              </a:rPr>
              <a:t>('end', function()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console.log(“Out of countries. Time to move on");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').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assert = require('assert'),   co = require('co');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 = 'world';</a:t>
            </a:r>
          </a:p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 = 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://'+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+':'+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co(function*()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Use connect method to connect to the Server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b="1" dirty="0">
                <a:latin typeface="Lucida Console" panose="020B0609040504020204" pitchFamily="49" charset="0"/>
              </a:rPr>
              <a:t>yield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console.log("Connected correctly to server</a:t>
            </a:r>
            <a:r>
              <a:rPr lang="en-US" dirty="0" smtClean="0">
                <a:latin typeface="Lucida Console" panose="020B0609040504020204" pitchFamily="49" charset="0"/>
              </a:rPr>
              <a:t>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// DO YOUR THING WITH MONGODB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Close the connection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}).catch(function(err)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</a:t>
            </a:r>
            <a:r>
              <a:rPr lang="en-US" dirty="0" err="1">
                <a:latin typeface="Lucida Console" panose="020B0609040504020204" pitchFamily="49" charset="0"/>
              </a:rPr>
              <a:t>err.stack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18482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944843" cy="8217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co(function</a:t>
            </a:r>
            <a:r>
              <a:rPr lang="en-US" dirty="0">
                <a:latin typeface="Lucida Console" panose="020B0609040504020204" pitchFamily="49" charset="0"/>
              </a:rPr>
              <a:t>*()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Use connect method to connect to the Server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 = yield </a:t>
            </a:r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console.log("Connected correctly to server");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// </a:t>
            </a:r>
            <a:r>
              <a:rPr lang="en-US" dirty="0">
                <a:latin typeface="Lucida Console" panose="020B0609040504020204" pitchFamily="49" charset="0"/>
              </a:rPr>
              <a:t>find top 20 countries by  size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results = yield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('countries').find</a:t>
            </a:r>
            <a:r>
              <a:rPr lang="en-US" dirty="0" smtClean="0">
                <a:latin typeface="Lucida Console" panose="020B0609040504020204" pitchFamily="49" charset="0"/>
              </a:rPr>
              <a:t>({}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,{"</a:t>
            </a:r>
            <a:r>
              <a:rPr lang="en-US" dirty="0">
                <a:latin typeface="Lucida Console" panose="020B0609040504020204" pitchFamily="49" charset="0"/>
              </a:rPr>
              <a:t>sort": [["area",-1]]}).limit(20).</a:t>
            </a:r>
            <a:r>
              <a:rPr lang="en-US" dirty="0" err="1">
                <a:latin typeface="Lucida Console" panose="020B0609040504020204" pitchFamily="49" charset="0"/>
              </a:rPr>
              <a:t>toArray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("Country One " +</a:t>
            </a:r>
            <a:r>
              <a:rPr lang="en-US" dirty="0" err="1">
                <a:latin typeface="Lucida Console" panose="020B0609040504020204" pitchFamily="49" charset="0"/>
              </a:rPr>
              <a:t>JSON.stringify</a:t>
            </a:r>
            <a:r>
              <a:rPr lang="en-US" dirty="0">
                <a:latin typeface="Lucida Console" panose="020B0609040504020204" pitchFamily="49" charset="0"/>
              </a:rPr>
              <a:t>(results[0])); 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("Name of Country Four " +results[3].</a:t>
            </a:r>
            <a:r>
              <a:rPr lang="en-US" dirty="0" smtClean="0">
                <a:latin typeface="Lucida Console" panose="020B0609040504020204" pitchFamily="49" charset="0"/>
              </a:rPr>
              <a:t>name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          + </a:t>
            </a:r>
            <a:r>
              <a:rPr lang="en-US" dirty="0">
                <a:latin typeface="Lucida Console" panose="020B0609040504020204" pitchFamily="49" charset="0"/>
              </a:rPr>
              <a:t>" and size: " +results[3].area);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// use cursor to get the country count 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cursor =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('countries').find({"</a:t>
            </a:r>
            <a:r>
              <a:rPr lang="en-US" dirty="0" err="1">
                <a:latin typeface="Lucida Console" panose="020B0609040504020204" pitchFamily="49" charset="0"/>
              </a:rPr>
              <a:t>continent":"Asia</a:t>
            </a:r>
            <a:r>
              <a:rPr lang="en-US" dirty="0" smtClean="0">
                <a:latin typeface="Lucida Console" panose="020B0609040504020204" pitchFamily="49" charset="0"/>
              </a:rPr>
              <a:t>"}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                        , </a:t>
            </a:r>
            <a:r>
              <a:rPr lang="en-US" dirty="0">
                <a:latin typeface="Lucida Console" panose="020B0609040504020204" pitchFamily="49" charset="0"/>
              </a:rPr>
              <a:t>{"sort": "name"});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count = yield </a:t>
            </a:r>
            <a:r>
              <a:rPr lang="en-US" dirty="0" err="1">
                <a:latin typeface="Lucida Console" panose="020B0609040504020204" pitchFamily="49" charset="0"/>
              </a:rPr>
              <a:t>cursor.count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("Country count in Asia: "+count);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while </a:t>
            </a:r>
            <a:r>
              <a:rPr lang="en-US" dirty="0">
                <a:latin typeface="Lucida Console" panose="020B0609040504020204" pitchFamily="49" charset="0"/>
              </a:rPr>
              <a:t>(yield </a:t>
            </a:r>
            <a:r>
              <a:rPr lang="en-US" dirty="0" err="1">
                <a:latin typeface="Lucida Console" panose="020B0609040504020204" pitchFamily="49" charset="0"/>
              </a:rPr>
              <a:t>cursor.hasNext</a:t>
            </a:r>
            <a:r>
              <a:rPr lang="en-US" dirty="0">
                <a:latin typeface="Lucida Console" panose="020B0609040504020204" pitchFamily="49" charset="0"/>
              </a:rPr>
              <a:t>()){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country = yield </a:t>
            </a:r>
            <a:r>
              <a:rPr lang="en-US" dirty="0" err="1">
                <a:latin typeface="Lucida Console" panose="020B0609040504020204" pitchFamily="49" charset="0"/>
              </a:rPr>
              <a:t>cursor.next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console.log(country.name);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}</a:t>
            </a:r>
            <a:endParaRPr lang="en-US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32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(2)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2829153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// the </a:t>
            </a:r>
            <a:r>
              <a:rPr lang="en-US" dirty="0">
                <a:latin typeface="Lucida Console" panose="020B0609040504020204" pitchFamily="49" charset="0"/>
              </a:rPr>
              <a:t>largest country per continent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aggquery</a:t>
            </a:r>
            <a:r>
              <a:rPr lang="en-US" dirty="0">
                <a:latin typeface="Lucida Console" panose="020B0609040504020204" pitchFamily="49" charset="0"/>
              </a:rPr>
              <a:t> = [  {$sort: {area : -1}}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,  {$group:{ _id: '$continent'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        , </a:t>
            </a:r>
            <a:r>
              <a:rPr lang="en-US" dirty="0" err="1">
                <a:latin typeface="Lucida Console" panose="020B0609040504020204" pitchFamily="49" charset="0"/>
              </a:rPr>
              <a:t>largestCountry</a:t>
            </a:r>
            <a:r>
              <a:rPr lang="en-US" dirty="0">
                <a:latin typeface="Lucida Console" panose="020B0609040504020204" pitchFamily="49" charset="0"/>
              </a:rPr>
              <a:t> : {$first: "$name"}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];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aggcursor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('countries').aggregate(</a:t>
            </a:r>
            <a:r>
              <a:rPr lang="en-US" dirty="0" err="1">
                <a:latin typeface="Lucida Console" panose="020B0609040504020204" pitchFamily="49" charset="0"/>
              </a:rPr>
              <a:t>aggquery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while (yield </a:t>
            </a:r>
            <a:r>
              <a:rPr lang="en-US" dirty="0" err="1">
                <a:latin typeface="Lucida Console" panose="020B0609040504020204" pitchFamily="49" charset="0"/>
              </a:rPr>
              <a:t>aggcursor.hasNext</a:t>
            </a:r>
            <a:r>
              <a:rPr lang="en-US" dirty="0">
                <a:latin typeface="Lucida Console" panose="020B0609040504020204" pitchFamily="49" charset="0"/>
              </a:rPr>
              <a:t>()){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result = yield </a:t>
            </a:r>
            <a:r>
              <a:rPr lang="en-US" dirty="0" err="1">
                <a:latin typeface="Lucida Console" panose="020B0609040504020204" pitchFamily="49" charset="0"/>
              </a:rPr>
              <a:t>aggcursor.next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</a:t>
            </a:r>
            <a:r>
              <a:rPr lang="en-US" dirty="0" err="1">
                <a:latin typeface="Lucida Console" panose="020B0609040504020204" pitchFamily="49" charset="0"/>
              </a:rPr>
              <a:t>JSON.stringify</a:t>
            </a:r>
            <a:r>
              <a:rPr lang="en-US" dirty="0">
                <a:latin typeface="Lucida Console" panose="020B0609040504020204" pitchFamily="49" charset="0"/>
              </a:rPr>
              <a:t>(result));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Close the connection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}).catch(function(err)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</a:t>
            </a:r>
            <a:r>
              <a:rPr lang="en-US" dirty="0" err="1">
                <a:latin typeface="Lucida Console" panose="020B0609040504020204" pitchFamily="49" charset="0"/>
              </a:rPr>
              <a:t>err.stack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});//co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0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docs</a:t>
            </a:r>
            <a:r>
              <a:rPr lang="nl-NL" dirty="0" smtClean="0"/>
              <a:t> in </a:t>
            </a:r>
            <a:r>
              <a:rPr lang="nl-NL" dirty="0" err="1" smtClean="0"/>
              <a:t>MongoDB</a:t>
            </a:r>
            <a:r>
              <a:rPr lang="nl-NL" dirty="0" smtClean="0"/>
              <a:t>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27200"/>
            <a:ext cx="1450268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Lucida Console" panose="020B0609040504020204" pitchFamily="49" charset="0"/>
              </a:rPr>
              <a:t> // </a:t>
            </a:r>
            <a:r>
              <a:rPr lang="nl-NL" dirty="0" err="1">
                <a:latin typeface="Lucida Console" panose="020B0609040504020204" pitchFamily="49" charset="0"/>
              </a:rPr>
              <a:t>define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two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any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structure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you</a:t>
            </a:r>
            <a:r>
              <a:rPr lang="nl-NL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"Europe",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children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name":"Belgium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name":"Luxemburg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someVariable</a:t>
            </a:r>
            <a:r>
              <a:rPr lang="nl-NL" dirty="0">
                <a:latin typeface="Lucida Console" panose="020B0609040504020204" pitchFamily="49" charset="0"/>
              </a:rPr>
              <a:t>" : 19123</a:t>
            </a:r>
            <a:r>
              <a:rPr lang="nl-NL" dirty="0" smtClean="0">
                <a:latin typeface="Lucida Console" panose="020B0609040504020204" pitchFamily="49" charset="0"/>
              </a:rPr>
              <a:t>, "</a:t>
            </a:r>
            <a:r>
              <a:rPr lang="nl-NL" dirty="0" err="1">
                <a:latin typeface="Lucida Console" panose="020B0609040504020204" pitchFamily="49" charset="0"/>
              </a:rPr>
              <a:t>andmore</a:t>
            </a:r>
            <a:r>
              <a:rPr lang="nl-NL" dirty="0">
                <a:latin typeface="Lucida Console" panose="020B0609040504020204" pitchFamily="49" charset="0"/>
              </a:rPr>
              <a:t>" : "2716NK</a:t>
            </a:r>
            <a:r>
              <a:rPr lang="nl-NL" dirty="0" smtClean="0">
                <a:latin typeface="Lucida Console" panose="020B0609040504020204" pitchFamily="49" charset="0"/>
              </a:rPr>
              <a:t>" </a:t>
            </a:r>
            <a:r>
              <a:rPr lang="nl-NL" dirty="0">
                <a:latin typeface="Lucida Console" panose="020B0609040504020204" pitchFamily="49" charset="0"/>
              </a:rPr>
              <a:t>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doc2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</a:t>
            </a:r>
            <a:r>
              <a:rPr lang="nl-NL" dirty="0" err="1">
                <a:latin typeface="Lucida Console" panose="020B0609040504020204" pitchFamily="49" charset="0"/>
              </a:rPr>
              <a:t>Asia</a:t>
            </a:r>
            <a:r>
              <a:rPr lang="nl-NL" dirty="0" smtClean="0">
                <a:latin typeface="Lucida Console" panose="020B0609040504020204" pitchFamily="49" charset="0"/>
              </a:rPr>
              <a:t>", "</a:t>
            </a:r>
            <a:r>
              <a:rPr lang="nl-NL" dirty="0">
                <a:latin typeface="Lucida Console" panose="020B0609040504020204" pitchFamily="49" charset="0"/>
              </a:rPr>
              <a:t>name" : "Johnny",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nrs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name":"China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name":"India</a:t>
            </a:r>
            <a:r>
              <a:rPr lang="nl-NL" dirty="0">
                <a:latin typeface="Lucida Console" panose="020B0609040504020204" pitchFamily="49" charset="0"/>
              </a:rPr>
              <a:t>"}, {"name":"</a:t>
            </a:r>
            <a:r>
              <a:rPr lang="nl-NL" dirty="0" err="1">
                <a:latin typeface="Lucida Console" panose="020B0609040504020204" pitchFamily="49" charset="0"/>
              </a:rPr>
              <a:t>Buthan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"tree": {"</a:t>
            </a:r>
            <a:r>
              <a:rPr lang="nl-NL" dirty="0" err="1">
                <a:latin typeface="Lucida Console" panose="020B0609040504020204" pitchFamily="49" charset="0"/>
              </a:rPr>
              <a:t>branch</a:t>
            </a:r>
            <a:r>
              <a:rPr lang="nl-NL" dirty="0">
                <a:latin typeface="Lucida Console" panose="020B0609040504020204" pitchFamily="49" charset="0"/>
              </a:rPr>
              <a:t>": {"</a:t>
            </a:r>
            <a:r>
              <a:rPr lang="nl-NL" dirty="0" err="1">
                <a:latin typeface="Lucida Console" panose="020B0609040504020204" pitchFamily="49" charset="0"/>
              </a:rPr>
              <a:t>twig</a:t>
            </a:r>
            <a:r>
              <a:rPr lang="nl-NL" dirty="0">
                <a:latin typeface="Lucida Console" panose="020B0609040504020204" pitchFamily="49" charset="0"/>
              </a:rPr>
              <a:t>":{"</a:t>
            </a:r>
            <a:r>
              <a:rPr lang="nl-NL" dirty="0" err="1">
                <a:latin typeface="Lucida Console" panose="020B0609040504020204" pitchFamily="49" charset="0"/>
              </a:rPr>
              <a:t>leaf</a:t>
            </a:r>
            <a:r>
              <a:rPr lang="nl-NL" dirty="0">
                <a:latin typeface="Lucida Console" panose="020B0609040504020204" pitchFamily="49" charset="0"/>
              </a:rPr>
              <a:t>": 1}}}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 = "</a:t>
            </a:r>
            <a:r>
              <a:rPr lang="nl-NL" dirty="0" err="1">
                <a:latin typeface="Lucida Console" panose="020B0609040504020204" pitchFamily="49" charset="0"/>
              </a:rPr>
              <a:t>myDocs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latin typeface="Lucida Console" panose="020B0609040504020204" pitchFamily="49" charset="0"/>
              </a:rPr>
              <a:t>([doc,doc2])</a:t>
            </a:r>
            <a:r>
              <a:rPr lang="nl-NL" dirty="0"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console.log</a:t>
            </a:r>
            <a:r>
              <a:rPr lang="nl-NL" dirty="0"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+"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created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into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...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&amp; Update  </a:t>
            </a:r>
            <a:r>
              <a:rPr lang="nl-NL" dirty="0" err="1" smtClean="0"/>
              <a:t>docs</a:t>
            </a:r>
            <a:r>
              <a:rPr lang="nl-NL" dirty="0" smtClean="0"/>
              <a:t>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42440"/>
            <a:ext cx="145026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define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two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structure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you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{...}, doc2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{...}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"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myDocs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“;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([doc,doc2])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console.log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+"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created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cursor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).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find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cursor.hasNext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JSON.stringify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cursor   </a:t>
            </a:r>
            <a:endParaRPr lang="nl-NL" dirty="0" smtClean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updateOne</a:t>
            </a:r>
            <a:r>
              <a:rPr lang="nl-NL" b="1" dirty="0" smtClean="0">
                <a:latin typeface="Lucida Console" panose="020B0609040504020204" pitchFamily="49" charset="0"/>
              </a:rPr>
              <a:t>(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{"</a:t>
            </a:r>
            <a:r>
              <a:rPr lang="nl-NL" dirty="0">
                <a:latin typeface="Lucida Console" panose="020B0609040504020204" pitchFamily="49" charset="0"/>
              </a:rPr>
              <a:t>tree.branch.twig.leaf":1}, {$set: {name: "Hank", </a:t>
            </a:r>
            <a:r>
              <a:rPr lang="nl-NL" dirty="0" err="1">
                <a:latin typeface="Lucida Console" panose="020B0609040504020204" pitchFamily="49" charset="0"/>
              </a:rPr>
              <a:t>city</a:t>
            </a:r>
            <a:r>
              <a:rPr lang="nl-NL" dirty="0">
                <a:latin typeface="Lucida Console" panose="020B0609040504020204" pitchFamily="49" charset="0"/>
              </a:rPr>
              <a:t>:"</a:t>
            </a:r>
            <a:r>
              <a:rPr lang="nl-NL" dirty="0" smtClean="0">
                <a:latin typeface="Lucida Console" panose="020B0609040504020204" pitchFamily="49" charset="0"/>
              </a:rPr>
              <a:t>Nieuwegein“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"location.</a:t>
            </a:r>
            <a:r>
              <a:rPr lang="nl-NL" dirty="0" err="1">
                <a:latin typeface="Lucida Console" panose="020B0609040504020204" pitchFamily="49" charset="0"/>
              </a:rPr>
              <a:t>province</a:t>
            </a:r>
            <a:r>
              <a:rPr lang="nl-NL" dirty="0">
                <a:latin typeface="Lucida Console" panose="020B0609040504020204" pitchFamily="49" charset="0"/>
              </a:rPr>
              <a:t>":"</a:t>
            </a:r>
            <a:r>
              <a:rPr lang="nl-NL" dirty="0" smtClean="0">
                <a:latin typeface="Lucida Console" panose="020B0609040504020204" pitchFamily="49" charset="0"/>
              </a:rPr>
              <a:t>Utrecht“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  <a:r>
              <a:rPr lang="nl-NL" dirty="0" err="1">
                <a:latin typeface="Lucida Console" panose="020B0609040504020204" pitchFamily="49" charset="0"/>
              </a:rPr>
              <a:t>location.country":"The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Netherlands“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"tree.stem":5}});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 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Updated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result.modifiedCount</a:t>
            </a:r>
            <a:r>
              <a:rPr lang="nl-NL" dirty="0">
                <a:latin typeface="Lucida Console" panose="020B0609040504020204" pitchFamily="49" charset="0"/>
              </a:rPr>
              <a:t>+" document(s</a:t>
            </a:r>
            <a:r>
              <a:rPr lang="nl-NL" dirty="0" smtClean="0">
                <a:latin typeface="Lucida Console" panose="020B0609040504020204" pitchFamily="49" charset="0"/>
              </a:rPr>
              <a:t>)");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 cursor =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).</a:t>
            </a:r>
            <a:r>
              <a:rPr lang="nl-NL" dirty="0" err="1">
                <a:latin typeface="Lucida Console" panose="020B0609040504020204" pitchFamily="49" charset="0"/>
              </a:rPr>
              <a:t>find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</a:t>
            </a:r>
            <a:r>
              <a:rPr lang="nl-NL" dirty="0" err="1">
                <a:latin typeface="Lucida Console" panose="020B0609040504020204" pitchFamily="49" charset="0"/>
              </a:rPr>
              <a:t>while</a:t>
            </a:r>
            <a:r>
              <a:rPr lang="nl-NL" dirty="0">
                <a:latin typeface="Lucida Console" panose="020B0609040504020204" pitchFamily="49" charset="0"/>
              </a:rPr>
              <a:t> (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cursor.hasNext</a:t>
            </a:r>
            <a:r>
              <a:rPr lang="nl-NL" dirty="0"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cursor.next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latin typeface="Lucida Console" panose="020B0609040504020204" pitchFamily="49" charset="0"/>
              </a:rPr>
              <a:t>JSON.stringify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latin typeface="Lucida Console" panose="020B0609040504020204" pitchFamily="49" charset="0"/>
              </a:rPr>
              <a:t>while</a:t>
            </a:r>
            <a:r>
              <a:rPr lang="nl-NL" dirty="0">
                <a:latin typeface="Lucida Console" panose="020B0609040504020204" pitchFamily="49" charset="0"/>
              </a:rPr>
              <a:t> cursor  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1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CREATE, Update  </a:t>
            </a:r>
            <a:r>
              <a:rPr lang="nl-NL" dirty="0" err="1" smtClean="0"/>
              <a:t>and</a:t>
            </a:r>
            <a:r>
              <a:rPr lang="nl-NL" dirty="0" smtClean="0"/>
              <a:t> Delete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42440"/>
            <a:ext cx="145026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define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two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structure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you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{...}, doc2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{...}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"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myDocs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“;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([doc,doc2])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console.log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+"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created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cursor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).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find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cursor.hasNext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JSON.stringify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cursor   </a:t>
            </a:r>
            <a:endParaRPr lang="nl-NL" dirty="0" smtClean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updateOne</a:t>
            </a:r>
            <a: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(...);</a:t>
            </a:r>
            <a:b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</a:br>
            <a: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b="1" dirty="0" smtClean="0">
                <a:latin typeface="Lucida Console" panose="020B0609040504020204" pitchFamily="49" charset="0"/>
              </a:rPr>
              <a:t>...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b="1" dirty="0" err="1">
                <a:latin typeface="Lucida Console" panose="020B0609040504020204" pitchFamily="49" charset="0"/>
              </a:rPr>
              <a:t>db.collection</a:t>
            </a:r>
            <a:r>
              <a:rPr lang="nl-NL" b="1" dirty="0">
                <a:latin typeface="Lucida Console" panose="020B0609040504020204" pitchFamily="49" charset="0"/>
              </a:rPr>
              <a:t>(</a:t>
            </a:r>
            <a:r>
              <a:rPr lang="nl-NL" b="1" dirty="0" err="1">
                <a:latin typeface="Lucida Console" panose="020B0609040504020204" pitchFamily="49" charset="0"/>
              </a:rPr>
              <a:t>nameOfCollection</a:t>
            </a:r>
            <a:r>
              <a:rPr lang="nl-NL" b="1" dirty="0">
                <a:latin typeface="Lucida Console" panose="020B0609040504020204" pitchFamily="49" charset="0"/>
              </a:rPr>
              <a:t>).</a:t>
            </a:r>
            <a:r>
              <a:rPr lang="nl-NL" b="1" dirty="0" err="1">
                <a:latin typeface="Lucida Console" panose="020B0609040504020204" pitchFamily="49" charset="0"/>
              </a:rPr>
              <a:t>deleteMany</a:t>
            </a:r>
            <a:r>
              <a:rPr lang="nl-NL" b="1" dirty="0">
                <a:latin typeface="Lucida Console" panose="020B0609040504020204" pitchFamily="49" charset="0"/>
              </a:rPr>
              <a:t>({});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Deleted</a:t>
            </a:r>
            <a:r>
              <a:rPr lang="nl-NL" dirty="0">
                <a:latin typeface="Lucida Console" panose="020B0609040504020204" pitchFamily="49" charset="0"/>
              </a:rPr>
              <a:t> "+ </a:t>
            </a:r>
            <a:r>
              <a:rPr lang="nl-NL" dirty="0" err="1">
                <a:latin typeface="Lucida Console" panose="020B0609040504020204" pitchFamily="49" charset="0"/>
              </a:rPr>
              <a:t>result.deletedCount</a:t>
            </a:r>
            <a:r>
              <a:rPr lang="nl-NL" dirty="0">
                <a:latin typeface="Lucida Console" panose="020B0609040504020204" pitchFamily="49" charset="0"/>
              </a:rPr>
              <a:t>+"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");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// </a:t>
            </a:r>
            <a:r>
              <a:rPr lang="nl-NL" dirty="0" err="1" smtClean="0">
                <a:latin typeface="Lucida Console" panose="020B0609040504020204" pitchFamily="49" charset="0"/>
              </a:rPr>
              <a:t>execute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</a:t>
            </a:r>
            <a:r>
              <a:rPr lang="nl-NL" dirty="0" err="1" smtClean="0">
                <a:latin typeface="Lucida Console" panose="020B0609040504020204" pitchFamily="49" charset="0"/>
              </a:rPr>
              <a:t>ommand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to</a:t>
            </a:r>
            <a:r>
              <a:rPr lang="nl-NL" dirty="0" smtClean="0">
                <a:latin typeface="Lucida Console" panose="020B0609040504020204" pitchFamily="49" charset="0"/>
              </a:rPr>
              <a:t> drop </a:t>
            </a:r>
            <a:r>
              <a:rPr lang="nl-NL" dirty="0" err="1">
                <a:latin typeface="Lucida Console" panose="020B0609040504020204" pitchFamily="49" charset="0"/>
              </a:rPr>
              <a:t>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 smtClean="0">
                <a:latin typeface="Lucida Console" panose="020B0609040504020204" pitchFamily="49" charset="0"/>
              </a:rPr>
              <a:t>yield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b="1" dirty="0" err="1">
                <a:latin typeface="Lucida Console" panose="020B0609040504020204" pitchFamily="49" charset="0"/>
              </a:rPr>
              <a:t>db.command</a:t>
            </a:r>
            <a:r>
              <a:rPr lang="nl-NL" b="1" dirty="0">
                <a:latin typeface="Lucida Console" panose="020B0609040504020204" pitchFamily="49" charset="0"/>
              </a:rPr>
              <a:t>({</a:t>
            </a:r>
            <a:r>
              <a:rPr lang="nl-NL" b="1" dirty="0" err="1">
                <a:latin typeface="Lucida Console" panose="020B0609040504020204" pitchFamily="49" charset="0"/>
              </a:rPr>
              <a:t>drop:nameOfCollection</a:t>
            </a:r>
            <a:r>
              <a:rPr lang="nl-NL" b="1" dirty="0">
                <a:latin typeface="Lucida Console" panose="020B0609040504020204" pitchFamily="49" charset="0"/>
              </a:rPr>
              <a:t>});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Dropped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// </a:t>
            </a:r>
            <a:r>
              <a:rPr lang="nl-NL" dirty="0">
                <a:latin typeface="Lucida Console" panose="020B0609040504020204" pitchFamily="49" charset="0"/>
              </a:rPr>
              <a:t>Close </a:t>
            </a:r>
            <a:r>
              <a:rPr lang="nl-NL" dirty="0" err="1">
                <a:latin typeface="Lucida Console" panose="020B0609040504020204" pitchFamily="49" charset="0"/>
              </a:rPr>
              <a:t>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connection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 smtClean="0">
                <a:latin typeface="Lucida Console" panose="020B0609040504020204" pitchFamily="49" charset="0"/>
              </a:rPr>
              <a:t>db.close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("Connection </a:t>
            </a:r>
            <a:r>
              <a:rPr lang="nl-NL" dirty="0" err="1">
                <a:latin typeface="Lucida Console" panose="020B0609040504020204" pitchFamily="49" charset="0"/>
              </a:rPr>
              <a:t>to</a:t>
            </a:r>
            <a:r>
              <a:rPr lang="nl-NL" dirty="0">
                <a:latin typeface="Lucida Console" panose="020B0609040504020204" pitchFamily="49" charset="0"/>
              </a:rPr>
              <a:t> database is </a:t>
            </a:r>
            <a:r>
              <a:rPr lang="nl-NL" dirty="0" err="1">
                <a:latin typeface="Lucida Console" panose="020B0609040504020204" pitchFamily="49" charset="0"/>
              </a:rPr>
              <a:t>closed</a:t>
            </a:r>
            <a:r>
              <a:rPr lang="nl-NL" dirty="0">
                <a:latin typeface="Lucida Console" panose="020B0609040504020204" pitchFamily="49" charset="0"/>
              </a:rPr>
              <a:t>."); </a:t>
            </a:r>
            <a:br>
              <a:rPr lang="nl-NL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21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JavaScript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</a:t>
            </a:r>
            <a:r>
              <a:rPr lang="nl-NL" dirty="0" err="1" smtClean="0"/>
              <a:t>enterprise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50076" y="3545452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Mobile Client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50076" y="5286445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Browser</a:t>
            </a:r>
            <a:endParaRPr lang="en-US" dirty="0"/>
          </a:p>
        </p:txBody>
      </p:sp>
      <p:pic>
        <p:nvPicPr>
          <p:cNvPr id="11266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2805319" y="4099361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2798366" y="5840355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212183" y="3545452"/>
            <a:ext cx="2184843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Web Tier</a:t>
            </a:r>
          </a:p>
          <a:p>
            <a:pPr algn="ctr"/>
            <a:r>
              <a:rPr lang="nl-NL" sz="2700" dirty="0"/>
              <a:t/>
            </a:r>
            <a:br>
              <a:rPr lang="nl-NL" sz="2700" dirty="0"/>
            </a:br>
            <a:r>
              <a:rPr lang="nl-NL" sz="2700" dirty="0" err="1"/>
              <a:t>Static</a:t>
            </a:r>
            <a:r>
              <a:rPr lang="nl-NL" sz="2700" dirty="0"/>
              <a:t> file </a:t>
            </a:r>
            <a:r>
              <a:rPr lang="nl-NL" sz="2700" dirty="0" err="1"/>
              <a:t>serving</a:t>
            </a:r>
            <a:r>
              <a:rPr lang="nl-NL" sz="2700" dirty="0"/>
              <a:t/>
            </a:r>
            <a:br>
              <a:rPr lang="nl-NL" sz="2700" dirty="0"/>
            </a:br>
            <a:endParaRPr lang="nl-NL" sz="2700" dirty="0"/>
          </a:p>
          <a:p>
            <a:pPr algn="ctr"/>
            <a:r>
              <a:rPr lang="nl-NL" sz="2700" dirty="0"/>
              <a:t>REST </a:t>
            </a:r>
            <a:r>
              <a:rPr lang="nl-NL" sz="2700" dirty="0" err="1"/>
              <a:t>APIs</a:t>
            </a:r>
            <a:endParaRPr lang="nl-NL" sz="2700" dirty="0"/>
          </a:p>
        </p:txBody>
      </p:sp>
      <p:sp>
        <p:nvSpPr>
          <p:cNvPr id="9" name="Can 8"/>
          <p:cNvSpPr/>
          <p:nvPr/>
        </p:nvSpPr>
        <p:spPr>
          <a:xfrm>
            <a:off x="13742762" y="3135806"/>
            <a:ext cx="1891556" cy="1301067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DB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806684" y="3545452"/>
            <a:ext cx="3004159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Business Tier</a:t>
            </a:r>
          </a:p>
          <a:p>
            <a:pPr algn="ctr"/>
            <a:endParaRPr lang="nl-NL" sz="2700" dirty="0"/>
          </a:p>
          <a:p>
            <a:pPr algn="ctr"/>
            <a:r>
              <a:rPr lang="nl-NL" sz="2700" dirty="0"/>
              <a:t>Integration </a:t>
            </a:r>
          </a:p>
          <a:p>
            <a:pPr algn="ctr"/>
            <a:r>
              <a:rPr lang="nl-NL" sz="2700" dirty="0" err="1"/>
              <a:t>Orchestration</a:t>
            </a:r>
            <a:r>
              <a:rPr lang="nl-NL" sz="2700" dirty="0"/>
              <a:t>/ BPM</a:t>
            </a:r>
          </a:p>
          <a:p>
            <a:pPr algn="ctr"/>
            <a:r>
              <a:rPr lang="nl-NL" sz="2700" dirty="0"/>
              <a:t>Background Jobs</a:t>
            </a:r>
            <a:endParaRPr lang="en-US" sz="2700" dirty="0"/>
          </a:p>
        </p:txBody>
      </p:sp>
      <p:cxnSp>
        <p:nvCxnSpPr>
          <p:cNvPr id="12" name="Elbow Connector 11"/>
          <p:cNvCxnSpPr>
            <a:endCxn id="9" idx="2"/>
          </p:cNvCxnSpPr>
          <p:nvPr/>
        </p:nvCxnSpPr>
        <p:spPr>
          <a:xfrm flipV="1">
            <a:off x="11810843" y="3786340"/>
            <a:ext cx="1931918" cy="65053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13333104" y="4732537"/>
            <a:ext cx="2301214" cy="1065966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ERP</a:t>
            </a:r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14511479" y="5286446"/>
            <a:ext cx="2301214" cy="106596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SaaS</a:t>
            </a:r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>
            <a:off x="3617683" y="3955097"/>
            <a:ext cx="2731053" cy="8704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3610730" y="5235240"/>
            <a:ext cx="2738006" cy="8704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8260474" y="4774389"/>
            <a:ext cx="819316" cy="51205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11" idx="3"/>
            <a:endCxn id="13" idx="2"/>
          </p:cNvCxnSpPr>
          <p:nvPr/>
        </p:nvCxnSpPr>
        <p:spPr>
          <a:xfrm>
            <a:off x="11810843" y="5030418"/>
            <a:ext cx="1522260" cy="36834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1" idx="3"/>
            <a:endCxn id="15" idx="2"/>
          </p:cNvCxnSpPr>
          <p:nvPr/>
        </p:nvCxnSpPr>
        <p:spPr>
          <a:xfrm>
            <a:off x="11810843" y="5030417"/>
            <a:ext cx="2700636" cy="92225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3742762" y="7129850"/>
            <a:ext cx="2867606" cy="122893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External</a:t>
            </a:r>
            <a:r>
              <a:rPr lang="nl-NL" dirty="0" smtClean="0"/>
              <a:t> Service</a:t>
            </a:r>
            <a:endParaRPr lang="en-US" dirty="0"/>
          </a:p>
        </p:txBody>
      </p:sp>
      <p:sp>
        <p:nvSpPr>
          <p:cNvPr id="25" name="Cloud 24"/>
          <p:cNvSpPr/>
          <p:nvPr/>
        </p:nvSpPr>
        <p:spPr>
          <a:xfrm>
            <a:off x="12766712" y="8153964"/>
            <a:ext cx="2746262" cy="1126525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 err="1"/>
              <a:t>External</a:t>
            </a:r>
            <a:r>
              <a:rPr lang="nl-NL" sz="2700" dirty="0"/>
              <a:t> Service</a:t>
            </a:r>
            <a:endParaRPr lang="en-US" sz="2700" dirty="0"/>
          </a:p>
        </p:txBody>
      </p:sp>
      <p:cxnSp>
        <p:nvCxnSpPr>
          <p:cNvPr id="31" name="Elbow Connector 30"/>
          <p:cNvCxnSpPr/>
          <p:nvPr/>
        </p:nvCxnSpPr>
        <p:spPr>
          <a:xfrm>
            <a:off x="11810843" y="5235240"/>
            <a:ext cx="1931918" cy="2509079"/>
          </a:xfrm>
          <a:prstGeom prst="bentConnector3">
            <a:avLst>
              <a:gd name="adj1" fmla="val 300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>
            <a:off x="11810843" y="5388857"/>
            <a:ext cx="964387" cy="3481987"/>
          </a:xfrm>
          <a:prstGeom prst="bentConnector3">
            <a:avLst>
              <a:gd name="adj1" fmla="val 3168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286" y="6516130"/>
            <a:ext cx="5187005" cy="19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7448109" y="6183477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10861926" y="6208897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198" y="4605553"/>
            <a:ext cx="908534" cy="6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30" y="5321736"/>
            <a:ext cx="635707" cy="4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266" y="6653084"/>
            <a:ext cx="635707" cy="4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183" y="4707858"/>
            <a:ext cx="635707" cy="4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66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documents</a:t>
            </a:r>
            <a:r>
              <a:rPr lang="nl-NL" dirty="0" smtClean="0"/>
              <a:t> in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27200"/>
            <a:ext cx="14316740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Lucida Console" panose="020B0609040504020204" pitchFamily="49" charset="0"/>
              </a:rPr>
              <a:t> // </a:t>
            </a:r>
            <a:r>
              <a:rPr lang="nl-NL" dirty="0" err="1">
                <a:latin typeface="Lucida Console" panose="020B0609040504020204" pitchFamily="49" charset="0"/>
              </a:rPr>
              <a:t>define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two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any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structure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you</a:t>
            </a:r>
            <a:r>
              <a:rPr lang="nl-NL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"Europe",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children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name":"Belgium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name":"Luxemburg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someVariable</a:t>
            </a:r>
            <a:r>
              <a:rPr lang="nl-NL" dirty="0">
                <a:latin typeface="Lucida Console" panose="020B0609040504020204" pitchFamily="49" charset="0"/>
              </a:rPr>
              <a:t>" : 19123</a:t>
            </a:r>
            <a:r>
              <a:rPr lang="nl-NL" dirty="0" smtClean="0">
                <a:latin typeface="Lucida Console" panose="020B0609040504020204" pitchFamily="49" charset="0"/>
              </a:rPr>
              <a:t>, "</a:t>
            </a:r>
            <a:r>
              <a:rPr lang="nl-NL" dirty="0" err="1">
                <a:latin typeface="Lucida Console" panose="020B0609040504020204" pitchFamily="49" charset="0"/>
              </a:rPr>
              <a:t>andmore</a:t>
            </a:r>
            <a:r>
              <a:rPr lang="nl-NL" dirty="0">
                <a:latin typeface="Lucida Console" panose="020B0609040504020204" pitchFamily="49" charset="0"/>
              </a:rPr>
              <a:t>" : "2716NK</a:t>
            </a:r>
            <a:r>
              <a:rPr lang="nl-NL" dirty="0" smtClean="0">
                <a:latin typeface="Lucida Console" panose="020B0609040504020204" pitchFamily="49" charset="0"/>
              </a:rPr>
              <a:t>" </a:t>
            </a:r>
            <a:r>
              <a:rPr lang="nl-NL" dirty="0">
                <a:latin typeface="Lucida Console" panose="020B0609040504020204" pitchFamily="49" charset="0"/>
              </a:rPr>
              <a:t>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doc2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</a:t>
            </a:r>
            <a:r>
              <a:rPr lang="nl-NL" dirty="0" err="1">
                <a:latin typeface="Lucida Console" panose="020B0609040504020204" pitchFamily="49" charset="0"/>
              </a:rPr>
              <a:t>Asia</a:t>
            </a:r>
            <a:r>
              <a:rPr lang="nl-NL" dirty="0" smtClean="0">
                <a:latin typeface="Lucida Console" panose="020B0609040504020204" pitchFamily="49" charset="0"/>
              </a:rPr>
              <a:t>", "</a:t>
            </a:r>
            <a:r>
              <a:rPr lang="nl-NL" dirty="0">
                <a:latin typeface="Lucida Console" panose="020B0609040504020204" pitchFamily="49" charset="0"/>
              </a:rPr>
              <a:t>name" : "Johnny",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nrs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name":"China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name":"India</a:t>
            </a:r>
            <a:r>
              <a:rPr lang="nl-NL" dirty="0">
                <a:latin typeface="Lucida Console" panose="020B0609040504020204" pitchFamily="49" charset="0"/>
              </a:rPr>
              <a:t>"}, {"name":"</a:t>
            </a:r>
            <a:r>
              <a:rPr lang="nl-NL" dirty="0" err="1">
                <a:latin typeface="Lucida Console" panose="020B0609040504020204" pitchFamily="49" charset="0"/>
              </a:rPr>
              <a:t>Buthan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"tree": {"</a:t>
            </a:r>
            <a:r>
              <a:rPr lang="nl-NL" dirty="0" err="1">
                <a:latin typeface="Lucida Console" panose="020B0609040504020204" pitchFamily="49" charset="0"/>
              </a:rPr>
              <a:t>branch</a:t>
            </a:r>
            <a:r>
              <a:rPr lang="nl-NL" dirty="0">
                <a:latin typeface="Lucida Console" panose="020B0609040504020204" pitchFamily="49" charset="0"/>
              </a:rPr>
              <a:t>": {"</a:t>
            </a:r>
            <a:r>
              <a:rPr lang="nl-NL" dirty="0" err="1">
                <a:latin typeface="Lucida Console" panose="020B0609040504020204" pitchFamily="49" charset="0"/>
              </a:rPr>
              <a:t>twig</a:t>
            </a:r>
            <a:r>
              <a:rPr lang="nl-NL" dirty="0">
                <a:latin typeface="Lucida Console" panose="020B0609040504020204" pitchFamily="49" charset="0"/>
              </a:rPr>
              <a:t>":{"</a:t>
            </a:r>
            <a:r>
              <a:rPr lang="nl-NL" dirty="0" err="1">
                <a:latin typeface="Lucida Console" panose="020B0609040504020204" pitchFamily="49" charset="0"/>
              </a:rPr>
              <a:t>leaf</a:t>
            </a:r>
            <a:r>
              <a:rPr lang="nl-NL" dirty="0">
                <a:latin typeface="Lucida Console" panose="020B0609040504020204" pitchFamily="49" charset="0"/>
              </a:rPr>
              <a:t>": 1}}}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 = "</a:t>
            </a:r>
            <a:r>
              <a:rPr lang="nl-NL" dirty="0" err="1">
                <a:latin typeface="Lucida Console" panose="020B0609040504020204" pitchFamily="49" charset="0"/>
              </a:rPr>
              <a:t>myDocs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latin typeface="Lucida Console" panose="020B0609040504020204" pitchFamily="49" charset="0"/>
              </a:rPr>
              <a:t>([doc,doc2]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function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err</a:t>
            </a:r>
            <a:r>
              <a:rPr lang="nl-NL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console.log(</a:t>
            </a:r>
            <a:r>
              <a:rPr lang="nl-NL" dirty="0" err="1">
                <a:latin typeface="Lucida Console" panose="020B0609040504020204" pitchFamily="49" charset="0"/>
              </a:rPr>
              <a:t>r.insertedCount</a:t>
            </a:r>
            <a:r>
              <a:rPr lang="nl-NL" dirty="0">
                <a:latin typeface="Lucida Console" panose="020B0609040504020204" pitchFamily="49" charset="0"/>
              </a:rPr>
              <a:t>+" </a:t>
            </a:r>
            <a:r>
              <a:rPr lang="nl-NL" dirty="0" err="1">
                <a:latin typeface="Lucida Console" panose="020B0609040504020204" pitchFamily="49" charset="0"/>
              </a:rPr>
              <a:t>docs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created</a:t>
            </a:r>
            <a:r>
              <a:rPr lang="nl-NL" dirty="0">
                <a:latin typeface="Lucida Console" panose="020B0609040504020204" pitchFamily="49" charset="0"/>
              </a:rPr>
              <a:t> in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latin typeface="Lucida Console" panose="020B0609040504020204" pitchFamily="49" charset="0"/>
              </a:rPr>
              <a:t>);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...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}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  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38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and</a:t>
            </a:r>
            <a:r>
              <a:rPr lang="nl-NL" dirty="0" smtClean="0"/>
              <a:t> delete </a:t>
            </a:r>
            <a:r>
              <a:rPr lang="nl-NL" dirty="0" err="1" smtClean="0"/>
              <a:t>documents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111282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latin typeface="Lucida Console" panose="020B0609040504020204" pitchFamily="49" charset="0"/>
              </a:rPr>
              <a:t> // </a:t>
            </a:r>
            <a:r>
              <a:rPr lang="nl-NL" sz="2000" dirty="0" err="1">
                <a:latin typeface="Lucida Console" panose="020B0609040504020204" pitchFamily="49" charset="0"/>
              </a:rPr>
              <a:t>define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two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documents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err="1">
                <a:latin typeface="Lucida Console" panose="020B0609040504020204" pitchFamily="49" charset="0"/>
              </a:rPr>
              <a:t>any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structure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you</a:t>
            </a:r>
            <a:r>
              <a:rPr lang="nl-NL" sz="2000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var </a:t>
            </a:r>
            <a:r>
              <a:rPr lang="nl-NL" sz="2000" dirty="0" err="1" smtClean="0">
                <a:latin typeface="Lucida Console" panose="020B0609040504020204" pitchFamily="49" charset="0"/>
              </a:rPr>
              <a:t>doc</a:t>
            </a:r>
            <a:r>
              <a:rPr lang="nl-NL" sz="2000" dirty="0" smtClean="0">
                <a:latin typeface="Lucida Console" panose="020B0609040504020204" pitchFamily="49" charset="0"/>
              </a:rPr>
              <a:t> = {...} 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</a:t>
            </a:r>
            <a:r>
              <a:rPr lang="nl-NL" sz="2000" dirty="0">
                <a:latin typeface="Lucida Console" panose="020B0609040504020204" pitchFamily="49" charset="0"/>
              </a:rPr>
              <a:t>var </a:t>
            </a:r>
            <a:r>
              <a:rPr lang="nl-NL" sz="2000" dirty="0" smtClean="0">
                <a:latin typeface="Lucida Console" panose="020B0609040504020204" pitchFamily="49" charset="0"/>
              </a:rPr>
              <a:t>doc2 </a:t>
            </a:r>
            <a:r>
              <a:rPr lang="nl-NL" sz="2000" dirty="0">
                <a:latin typeface="Lucida Console" panose="020B0609040504020204" pitchFamily="49" charset="0"/>
              </a:rPr>
              <a:t>= {...} </a:t>
            </a:r>
            <a:r>
              <a:rPr lang="nl-NL" sz="2000" dirty="0" smtClean="0">
                <a:latin typeface="Lucida Console" panose="020B0609040504020204" pitchFamily="49" charset="0"/>
              </a:rPr>
              <a:t>;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var 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 = "</a:t>
            </a:r>
            <a:r>
              <a:rPr lang="nl-NL" sz="2000" dirty="0" err="1">
                <a:latin typeface="Lucida Console" panose="020B0609040504020204" pitchFamily="49" charset="0"/>
              </a:rPr>
              <a:t>myDocs</a:t>
            </a:r>
            <a:r>
              <a:rPr lang="nl-NL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</a:t>
            </a:r>
            <a:r>
              <a:rPr lang="nl-NL" sz="2000" dirty="0" err="1">
                <a:latin typeface="Lucida Console" panose="020B0609040504020204" pitchFamily="49" charset="0"/>
              </a:rPr>
              <a:t>db.collection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i="1" dirty="0" err="1">
                <a:latin typeface="Lucida Console" panose="020B0609040504020204" pitchFamily="49" charset="0"/>
              </a:rPr>
              <a:t>insertMany</a:t>
            </a:r>
            <a:r>
              <a:rPr lang="nl-NL" sz="2000" dirty="0">
                <a:latin typeface="Lucida Console" panose="020B0609040504020204" pitchFamily="49" charset="0"/>
              </a:rPr>
              <a:t>([doc,doc2], 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</a:t>
            </a:r>
            <a:r>
              <a:rPr lang="nl-NL" sz="2000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console.log(</a:t>
            </a:r>
            <a:r>
              <a:rPr lang="nl-NL" sz="2000" dirty="0" err="1">
                <a:latin typeface="Lucida Console" panose="020B0609040504020204" pitchFamily="49" charset="0"/>
              </a:rPr>
              <a:t>r.insertedCount</a:t>
            </a:r>
            <a:r>
              <a:rPr lang="nl-NL" sz="2000" dirty="0">
                <a:latin typeface="Lucida Console" panose="020B0609040504020204" pitchFamily="49" charset="0"/>
              </a:rPr>
              <a:t>+" </a:t>
            </a:r>
            <a:r>
              <a:rPr lang="nl-NL" sz="2000" dirty="0" err="1">
                <a:latin typeface="Lucida Console" panose="020B0609040504020204" pitchFamily="49" charset="0"/>
              </a:rPr>
              <a:t>docs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created</a:t>
            </a:r>
            <a:r>
              <a:rPr lang="nl-NL" sz="2000" dirty="0">
                <a:latin typeface="Lucida Console" panose="020B0609040504020204" pitchFamily="49" charset="0"/>
              </a:rPr>
              <a:t> in "+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 smtClean="0">
                <a:latin typeface="Lucida Console" panose="020B0609040504020204" pitchFamily="49" charset="0"/>
              </a:rPr>
              <a:t>);</a:t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/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>      // </a:t>
            </a:r>
            <a:r>
              <a:rPr lang="nl-NL" sz="2000" dirty="0" err="1" smtClean="0">
                <a:latin typeface="Lucida Console" panose="020B0609040504020204" pitchFamily="49" charset="0"/>
              </a:rPr>
              <a:t>retrieve</a:t>
            </a:r>
            <a:r>
              <a:rPr lang="nl-NL" sz="2000" dirty="0" smtClean="0">
                <a:latin typeface="Lucida Console" panose="020B0609040504020204" pitchFamily="49" charset="0"/>
              </a:rPr>
              <a:t>, show </a:t>
            </a:r>
            <a:r>
              <a:rPr lang="nl-NL" sz="2000" dirty="0" err="1" smtClean="0">
                <a:latin typeface="Lucida Console" panose="020B0609040504020204" pitchFamily="49" charset="0"/>
              </a:rPr>
              <a:t>and</a:t>
            </a:r>
            <a:r>
              <a:rPr lang="nl-NL" sz="2000" dirty="0" smtClean="0">
                <a:latin typeface="Lucida Console" panose="020B0609040504020204" pitchFamily="49" charset="0"/>
              </a:rPr>
              <a:t> delete </a:t>
            </a:r>
            <a:r>
              <a:rPr lang="nl-NL" sz="2000" dirty="0" err="1" smtClean="0">
                <a:latin typeface="Lucida Console" panose="020B0609040504020204" pitchFamily="49" charset="0"/>
              </a:rPr>
              <a:t>afterwards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var cursor = </a:t>
            </a:r>
            <a:r>
              <a:rPr lang="nl-NL" sz="2000" dirty="0" err="1">
                <a:latin typeface="Lucida Console" panose="020B0609040504020204" pitchFamily="49" charset="0"/>
              </a:rPr>
              <a:t>db.collection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i="1" dirty="0" err="1">
                <a:latin typeface="Lucida Console" panose="020B0609040504020204" pitchFamily="49" charset="0"/>
              </a:rPr>
              <a:t>find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</a:t>
            </a:r>
            <a:r>
              <a:rPr lang="nl-NL" sz="2000" dirty="0" err="1">
                <a:latin typeface="Lucida Console" panose="020B0609040504020204" pitchFamily="49" charset="0"/>
              </a:rPr>
              <a:t>cursor.each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err,doc</a:t>
            </a:r>
            <a:r>
              <a:rPr lang="nl-NL" sz="2000" dirty="0">
                <a:latin typeface="Lucida Console" panose="020B0609040504020204" pitchFamily="49" charset="0"/>
              </a:rPr>
              <a:t>){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// </a:t>
            </a:r>
            <a:r>
              <a:rPr lang="nl-NL" sz="2000" dirty="0" err="1">
                <a:latin typeface="Lucida Console" panose="020B0609040504020204" pitchFamily="49" charset="0"/>
              </a:rPr>
              <a:t>all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documents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returned</a:t>
            </a:r>
            <a:r>
              <a:rPr lang="nl-NL" sz="2000" dirty="0">
                <a:latin typeface="Lucida Console" panose="020B0609040504020204" pitchFamily="49" charset="0"/>
              </a:rPr>
              <a:t>, cursor </a:t>
            </a:r>
            <a:r>
              <a:rPr lang="nl-NL" sz="2000" dirty="0" err="1">
                <a:latin typeface="Lucida Console" panose="020B0609040504020204" pitchFamily="49" charset="0"/>
              </a:rPr>
              <a:t>depleted</a:t>
            </a:r>
            <a:r>
              <a:rPr lang="nl-NL" sz="2000" dirty="0">
                <a:latin typeface="Lucida Console" panose="020B0609040504020204" pitchFamily="49" charset="0"/>
              </a:rPr>
              <a:t>; </a:t>
            </a:r>
            <a:r>
              <a:rPr lang="nl-NL" sz="2000" dirty="0" err="1">
                <a:latin typeface="Lucida Console" panose="020B0609040504020204" pitchFamily="49" charset="0"/>
              </a:rPr>
              <a:t>done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if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>
                <a:latin typeface="Lucida Console" panose="020B0609040504020204" pitchFamily="49" charset="0"/>
              </a:rPr>
              <a:t>(!</a:t>
            </a:r>
            <a:r>
              <a:rPr lang="nl-NL" sz="2000" dirty="0" err="1">
                <a:latin typeface="Lucida Console" panose="020B0609040504020204" pitchFamily="49" charset="0"/>
              </a:rPr>
              <a:t>doc</a:t>
            </a:r>
            <a:r>
              <a:rPr lang="nl-NL" sz="2000" dirty="0">
                <a:latin typeface="Lucida Console" panose="020B0609040504020204" pitchFamily="49" charset="0"/>
              </a:rPr>
              <a:t>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</a:t>
            </a:r>
            <a:r>
              <a:rPr lang="nl-NL" sz="2000" dirty="0" smtClean="0">
                <a:latin typeface="Lucida Console" panose="020B0609040504020204" pitchFamily="49" charset="0"/>
              </a:rPr>
              <a:t> // </a:t>
            </a:r>
            <a:r>
              <a:rPr lang="nl-NL" sz="2000" dirty="0" err="1">
                <a:latin typeface="Lucida Console" panose="020B0609040504020204" pitchFamily="49" charset="0"/>
              </a:rPr>
              <a:t>remove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litter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db.collection</a:t>
            </a:r>
            <a:r>
              <a:rPr lang="nl-NL" sz="2000" dirty="0" smtClean="0">
                <a:latin typeface="Lucida Console" panose="020B0609040504020204" pitchFamily="49" charset="0"/>
              </a:rPr>
              <a:t>(</a:t>
            </a:r>
            <a:r>
              <a:rPr lang="nl-NL" sz="2000" dirty="0" err="1" smtClean="0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b="1" i="1" dirty="0" err="1">
                <a:latin typeface="Lucida Console" panose="020B0609040504020204" pitchFamily="49" charset="0"/>
              </a:rPr>
              <a:t>deleteMany</a:t>
            </a:r>
            <a:r>
              <a:rPr lang="nl-NL" sz="2000" b="1" dirty="0">
                <a:latin typeface="Lucida Console" panose="020B0609040504020204" pitchFamily="49" charset="0"/>
              </a:rPr>
              <a:t>(</a:t>
            </a:r>
            <a:r>
              <a:rPr lang="nl-NL" sz="2000" b="1" i="1" dirty="0">
                <a:latin typeface="Lucida Console" panose="020B0609040504020204" pitchFamily="49" charset="0"/>
              </a:rPr>
              <a:t>{}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</a:t>
            </a:r>
            <a:r>
              <a:rPr lang="nl-NL" sz="2000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console.log</a:t>
            </a:r>
            <a:r>
              <a:rPr lang="nl-NL" sz="2000" dirty="0">
                <a:latin typeface="Lucida Console" panose="020B0609040504020204" pitchFamily="49" charset="0"/>
              </a:rPr>
              <a:t>("</a:t>
            </a:r>
            <a:r>
              <a:rPr lang="nl-NL" sz="2000" dirty="0" err="1">
                <a:latin typeface="Lucida Console" panose="020B0609040504020204" pitchFamily="49" charset="0"/>
              </a:rPr>
              <a:t>Deleted</a:t>
            </a:r>
            <a:r>
              <a:rPr lang="nl-NL" sz="2000" dirty="0">
                <a:latin typeface="Lucida Console" panose="020B0609040504020204" pitchFamily="49" charset="0"/>
              </a:rPr>
              <a:t> "+ </a:t>
            </a:r>
            <a:r>
              <a:rPr lang="nl-NL" sz="2000" dirty="0" err="1">
                <a:latin typeface="Lucida Console" panose="020B0609040504020204" pitchFamily="49" charset="0"/>
              </a:rPr>
              <a:t>r.deletedCount</a:t>
            </a:r>
            <a:r>
              <a:rPr lang="nl-NL" sz="2000" dirty="0">
                <a:latin typeface="Lucida Console" panose="020B0609040504020204" pitchFamily="49" charset="0"/>
              </a:rPr>
              <a:t>+" </a:t>
            </a:r>
            <a:r>
              <a:rPr lang="nl-NL" sz="2000" dirty="0" err="1" smtClean="0">
                <a:latin typeface="Lucida Console" panose="020B0609040504020204" pitchFamily="49" charset="0"/>
              </a:rPr>
              <a:t>docs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 err="1" smtClean="0">
                <a:latin typeface="Lucida Console" panose="020B0609040504020204" pitchFamily="49" charset="0"/>
              </a:rPr>
              <a:t>from</a:t>
            </a:r>
            <a:r>
              <a:rPr lang="nl-NL" sz="2000" dirty="0" smtClean="0">
                <a:latin typeface="Lucida Console" panose="020B0609040504020204" pitchFamily="49" charset="0"/>
              </a:rPr>
              <a:t> "+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db.close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console.log</a:t>
            </a:r>
            <a:r>
              <a:rPr lang="nl-NL" sz="2000" dirty="0">
                <a:latin typeface="Lucida Console" panose="020B0609040504020204" pitchFamily="49" charset="0"/>
              </a:rPr>
              <a:t>("Connection </a:t>
            </a:r>
            <a:r>
              <a:rPr lang="nl-NL" sz="2000" dirty="0" err="1">
                <a:latin typeface="Lucida Console" panose="020B0609040504020204" pitchFamily="49" charset="0"/>
              </a:rPr>
              <a:t>to</a:t>
            </a:r>
            <a:r>
              <a:rPr lang="nl-NL" sz="2000" dirty="0">
                <a:latin typeface="Lucida Console" panose="020B0609040504020204" pitchFamily="49" charset="0"/>
              </a:rPr>
              <a:t> database is </a:t>
            </a:r>
            <a:r>
              <a:rPr lang="nl-NL" sz="2000" dirty="0" err="1">
                <a:latin typeface="Lucida Console" panose="020B0609040504020204" pitchFamily="49" charset="0"/>
              </a:rPr>
              <a:t>closed</a:t>
            </a:r>
            <a:r>
              <a:rPr lang="nl-NL" sz="2000" dirty="0">
                <a:latin typeface="Lucida Console" panose="020B0609040504020204" pitchFamily="49" charset="0"/>
              </a:rPr>
              <a:t>.");          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smtClean="0">
                <a:latin typeface="Lucida Console" panose="020B0609040504020204" pitchFamily="49" charset="0"/>
              </a:rPr>
              <a:t>}); </a:t>
            </a:r>
            <a:r>
              <a:rPr lang="nl-NL" sz="2000" dirty="0">
                <a:latin typeface="Lucida Console" panose="020B0609040504020204" pitchFamily="49" charset="0"/>
              </a:rPr>
              <a:t>//</a:t>
            </a:r>
            <a:r>
              <a:rPr lang="nl-NL" sz="2000" dirty="0" err="1">
                <a:latin typeface="Lucida Console" panose="020B0609040504020204" pitchFamily="49" charset="0"/>
              </a:rPr>
              <a:t>deleteMany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}//</a:t>
            </a:r>
            <a:r>
              <a:rPr lang="nl-NL" sz="2000" dirty="0" err="1" smtClean="0">
                <a:latin typeface="Lucida Console" panose="020B0609040504020204" pitchFamily="49" charset="0"/>
              </a:rPr>
              <a:t>if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else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>
                <a:latin typeface="Lucida Console" panose="020B0609040504020204" pitchFamily="49" charset="0"/>
              </a:rPr>
              <a:t>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smtClean="0">
                <a:latin typeface="Lucida Console" panose="020B0609040504020204" pitchFamily="49" charset="0"/>
              </a:rPr>
              <a:t>console.log</a:t>
            </a:r>
            <a:r>
              <a:rPr lang="nl-NL" sz="2000" dirty="0">
                <a:latin typeface="Lucida Console" panose="020B0609040504020204" pitchFamily="49" charset="0"/>
              </a:rPr>
              <a:t>("Document: " +</a:t>
            </a:r>
            <a:r>
              <a:rPr lang="nl-NL" sz="2000" dirty="0" err="1">
                <a:latin typeface="Lucida Console" panose="020B0609040504020204" pitchFamily="49" charset="0"/>
              </a:rPr>
              <a:t>JSON.stringify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doc</a:t>
            </a:r>
            <a:r>
              <a:rPr lang="nl-NL" sz="2000" dirty="0">
                <a:latin typeface="Lucida Console" panose="020B0609040504020204" pitchFamily="49" charset="0"/>
              </a:rPr>
              <a:t>));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} 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})//</a:t>
            </a:r>
            <a:r>
              <a:rPr lang="nl-NL" sz="2000" dirty="0" err="1">
                <a:latin typeface="Lucida Console" panose="020B0609040504020204" pitchFamily="49" charset="0"/>
              </a:rPr>
              <a:t>find.each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});// </a:t>
            </a:r>
            <a:r>
              <a:rPr lang="nl-NL" sz="2000" dirty="0" err="1">
                <a:latin typeface="Lucida Console" panose="020B0609040504020204" pitchFamily="49" charset="0"/>
              </a:rPr>
              <a:t>insertMany</a:t>
            </a: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08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Getting</a:t>
            </a:r>
            <a:r>
              <a:rPr lang="nl-NL" dirty="0" smtClean="0"/>
              <a:t> access </a:t>
            </a:r>
            <a:r>
              <a:rPr lang="nl-NL" dirty="0" err="1" smtClean="0"/>
              <a:t>to</a:t>
            </a:r>
            <a:r>
              <a:rPr lang="nl-NL" dirty="0" smtClean="0"/>
              <a:t> a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1942763" cy="6327139"/>
          </a:xfrm>
        </p:spPr>
        <p:txBody>
          <a:bodyPr>
            <a:normAutofit/>
          </a:bodyPr>
          <a:lstStyle/>
          <a:p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locally</a:t>
            </a:r>
            <a:endParaRPr lang="nl-NL" dirty="0" smtClean="0"/>
          </a:p>
          <a:p>
            <a:pPr lvl="1"/>
            <a:r>
              <a:rPr lang="nl-NL" dirty="0" smtClean="0"/>
              <a:t>150 MB download, </a:t>
            </a:r>
            <a:r>
              <a:rPr lang="nl-NL" dirty="0" err="1" smtClean="0"/>
              <a:t>simple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wizard ( &lt; 5 minutes)</a:t>
            </a:r>
          </a:p>
          <a:p>
            <a:r>
              <a:rPr lang="nl-NL" dirty="0" err="1" smtClean="0"/>
              <a:t>Compose</a:t>
            </a:r>
            <a:r>
              <a:rPr lang="nl-NL" dirty="0" smtClean="0"/>
              <a:t> a Virtual Machine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endParaRPr lang="nl-NL" dirty="0" smtClean="0"/>
          </a:p>
          <a:p>
            <a:r>
              <a:rPr lang="nl-NL" dirty="0" err="1" smtClean="0"/>
              <a:t>Use</a:t>
            </a:r>
            <a:r>
              <a:rPr lang="nl-NL" dirty="0" smtClean="0"/>
              <a:t> Docker Container for </a:t>
            </a:r>
            <a:r>
              <a:rPr lang="nl-NL" dirty="0" err="1" smtClean="0"/>
              <a:t>MongoDB</a:t>
            </a:r>
            <a:endParaRPr lang="nl-NL" dirty="0" smtClean="0"/>
          </a:p>
          <a:p>
            <a:pPr lvl="1"/>
            <a:r>
              <a:rPr lang="en-US" dirty="0">
                <a:hlinkClick r:id="rId2"/>
              </a:rPr>
              <a:t>https://hub.docker.com/r/_/mongo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on </a:t>
            </a:r>
            <a:r>
              <a:rPr lang="nl-NL" dirty="0" err="1" smtClean="0"/>
              <a:t>Compute</a:t>
            </a:r>
            <a:r>
              <a:rPr lang="nl-NL" dirty="0" smtClean="0"/>
              <a:t> Cloud Service</a:t>
            </a:r>
          </a:p>
          <a:p>
            <a:pPr lvl="1"/>
            <a:r>
              <a:rPr lang="nl-NL" dirty="0" err="1" smtClean="0"/>
              <a:t>Azure</a:t>
            </a:r>
            <a:r>
              <a:rPr lang="nl-NL" dirty="0" smtClean="0"/>
              <a:t>, AWS, Google Cloud Platform, Oracle Public Cloud, …</a:t>
            </a:r>
          </a:p>
          <a:p>
            <a:r>
              <a:rPr lang="nl-NL" dirty="0" err="1" smtClean="0"/>
              <a:t>Leverage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r>
              <a:rPr lang="nl-NL" dirty="0" err="1" smtClean="0"/>
              <a:t>managed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r>
              <a:rPr lang="nl-NL" dirty="0" smtClean="0"/>
              <a:t> (PaaS service)</a:t>
            </a:r>
          </a:p>
          <a:p>
            <a:pPr lvl="1"/>
            <a:r>
              <a:rPr lang="nl-NL" dirty="0" err="1" smtClean="0"/>
              <a:t>mLab</a:t>
            </a:r>
            <a:r>
              <a:rPr lang="nl-NL" dirty="0"/>
              <a:t> (</a:t>
            </a:r>
            <a:r>
              <a:rPr lang="nl-NL" dirty="0">
                <a:hlinkClick r:id="rId3"/>
              </a:rPr>
              <a:t>https://</a:t>
            </a:r>
            <a:r>
              <a:rPr lang="nl-NL" dirty="0" smtClean="0">
                <a:hlinkClick r:id="rId3"/>
              </a:rPr>
              <a:t>mlab.com</a:t>
            </a:r>
            <a:r>
              <a:rPr lang="nl-NL" dirty="0" smtClean="0"/>
              <a:t> ), </a:t>
            </a:r>
            <a:r>
              <a:rPr lang="nl-NL" dirty="0" err="1" smtClean="0"/>
              <a:t>MongoDB</a:t>
            </a:r>
            <a:r>
              <a:rPr lang="nl-NL" dirty="0"/>
              <a:t> Atlas (</a:t>
            </a:r>
            <a:r>
              <a:rPr lang="nl-NL" dirty="0">
                <a:hlinkClick r:id="rId4"/>
              </a:rPr>
              <a:t>https://cloud.mongodb.com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Starting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free tier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3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</a:t>
            </a:r>
            <a:r>
              <a:rPr lang="nl-NL" dirty="0" err="1" smtClean="0"/>
              <a:t>and</a:t>
            </a:r>
            <a:r>
              <a:rPr lang="nl-NL" dirty="0" smtClean="0"/>
              <a:t>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Node for Application Container Cloud Service</a:t>
            </a:r>
          </a:p>
          <a:p>
            <a:r>
              <a:rPr lang="nl-NL" dirty="0" smtClean="0"/>
              <a:t>Node for </a:t>
            </a:r>
            <a:r>
              <a:rPr lang="nl-NL" dirty="0" err="1" smtClean="0"/>
              <a:t>implementing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in Mobile Cloud Service</a:t>
            </a:r>
          </a:p>
          <a:p>
            <a:r>
              <a:rPr lang="nl-NL" dirty="0" smtClean="0"/>
              <a:t>Node as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language</a:t>
            </a:r>
            <a:r>
              <a:rPr lang="nl-NL" dirty="0" smtClean="0"/>
              <a:t> for Oracle </a:t>
            </a:r>
            <a:r>
              <a:rPr lang="nl-NL" dirty="0" err="1" smtClean="0"/>
              <a:t>Functions</a:t>
            </a:r>
            <a:r>
              <a:rPr lang="nl-NL" dirty="0" smtClean="0"/>
              <a:t> Cloud Service</a:t>
            </a:r>
          </a:p>
          <a:p>
            <a:r>
              <a:rPr lang="nl-NL" dirty="0" smtClean="0"/>
              <a:t>Node as </a:t>
            </a:r>
            <a:r>
              <a:rPr lang="nl-NL" dirty="0" err="1" smtClean="0"/>
              <a:t>deployment</a:t>
            </a:r>
            <a:r>
              <a:rPr lang="nl-NL" dirty="0" smtClean="0"/>
              <a:t> platform for Oracle JET </a:t>
            </a:r>
            <a:r>
              <a:rPr lang="nl-NL" dirty="0" err="1" smtClean="0"/>
              <a:t>applications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/>
          </a:p>
          <a:p>
            <a:r>
              <a:rPr lang="nl-NL" dirty="0" smtClean="0"/>
              <a:t>Oracle Database driver for Node.js</a:t>
            </a:r>
            <a:endParaRPr lang="en-US" dirty="0"/>
          </a:p>
        </p:txBody>
      </p:sp>
      <p:pic>
        <p:nvPicPr>
          <p:cNvPr id="4" name="Picture 2" descr="http://www.oracle.com/ocom/groups/public/@otn/documents/digitalasset/255078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437" y="5251133"/>
            <a:ext cx="325129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96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node-</a:t>
            </a:r>
            <a:r>
              <a:rPr lang="nl-NL" dirty="0" err="1" smtClean="0"/>
              <a:t>oracledb</a:t>
            </a:r>
            <a:r>
              <a:rPr lang="nl-NL" dirty="0" smtClean="0"/>
              <a:t> database driver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node-</a:t>
            </a:r>
            <a:r>
              <a:rPr lang="en-US" dirty="0" err="1"/>
              <a:t>oracledb</a:t>
            </a:r>
            <a:r>
              <a:rPr lang="en-US" dirty="0"/>
              <a:t> driver </a:t>
            </a:r>
            <a:r>
              <a:rPr lang="en-US" dirty="0" smtClean="0"/>
              <a:t>connects </a:t>
            </a:r>
            <a:r>
              <a:rPr lang="en-US" dirty="0"/>
              <a:t>to Oracle Database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fast and functional applications. It is an open source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project </a:t>
            </a:r>
            <a:r>
              <a:rPr lang="en-US" dirty="0"/>
              <a:t>with Apache 2.0 license.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maintained </a:t>
            </a:r>
            <a:r>
              <a:rPr lang="en-US" dirty="0" smtClean="0"/>
              <a:t>as an NPM package by </a:t>
            </a:r>
            <a:r>
              <a:rPr lang="en-US" dirty="0"/>
              <a:t>Oracle and is under active development.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github.com/oracle/node-oracledb</a:t>
            </a:r>
            <a:r>
              <a:rPr lang="en-US" dirty="0" smtClean="0"/>
              <a:t> or</a:t>
            </a:r>
            <a:br>
              <a:rPr lang="en-US" dirty="0" smtClean="0"/>
            </a:b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en-US" dirty="0"/>
              <a:t>node-</a:t>
            </a:r>
            <a:r>
              <a:rPr lang="en-US" dirty="0" err="1"/>
              <a:t>oracledb</a:t>
            </a:r>
            <a:r>
              <a:rPr lang="en-US" dirty="0"/>
              <a:t> </a:t>
            </a:r>
            <a:endParaRPr lang="en-US" dirty="0" smtClean="0"/>
          </a:p>
          <a:p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the</a:t>
            </a:r>
            <a:r>
              <a:rPr lang="nl-NL" dirty="0" smtClean="0"/>
              <a:t> Oracle Application Container Cloud preloads </a:t>
            </a:r>
            <a:r>
              <a:rPr lang="nl-NL" dirty="0" err="1" smtClean="0"/>
              <a:t>this</a:t>
            </a:r>
            <a:r>
              <a:rPr lang="nl-NL" dirty="0" smtClean="0"/>
              <a:t> driver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r>
              <a:rPr lang="nl-NL" dirty="0" smtClean="0"/>
              <a:t> of a Node.js container – ready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connect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DBaaS</a:t>
            </a:r>
            <a:r>
              <a:rPr lang="nl-NL" dirty="0" smtClean="0"/>
              <a:t> or on </a:t>
            </a:r>
            <a:r>
              <a:rPr lang="nl-NL" dirty="0" err="1" smtClean="0"/>
              <a:t>premises</a:t>
            </a:r>
            <a:r>
              <a:rPr lang="nl-NL" dirty="0" smtClean="0"/>
              <a:t> database</a:t>
            </a:r>
          </a:p>
          <a:p>
            <a:r>
              <a:rPr lang="nl-NL" dirty="0" smtClean="0"/>
              <a:t>Support for SQL </a:t>
            </a:r>
            <a:r>
              <a:rPr lang="nl-NL" dirty="0" err="1" smtClean="0"/>
              <a:t>and</a:t>
            </a:r>
            <a:r>
              <a:rPr lang="nl-NL" dirty="0" smtClean="0"/>
              <a:t> PL/SQL, Transaction Management, </a:t>
            </a:r>
            <a:r>
              <a:rPr lang="nl-NL" dirty="0" err="1" smtClean="0"/>
              <a:t>CLOBs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BLOBs</a:t>
            </a:r>
            <a:r>
              <a:rPr lang="nl-NL" dirty="0" smtClean="0"/>
              <a:t>, Ref Cursors, Types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Collections</a:t>
            </a:r>
            <a:r>
              <a:rPr lang="nl-NL" dirty="0" smtClean="0"/>
              <a:t>, </a:t>
            </a:r>
            <a:r>
              <a:rPr lang="nl-NL" dirty="0" err="1" smtClean="0"/>
              <a:t>authentication</a:t>
            </a:r>
            <a:r>
              <a:rPr lang="nl-NL" dirty="0" smtClean="0"/>
              <a:t>, …</a:t>
            </a:r>
          </a:p>
          <a:p>
            <a:pPr lvl="1"/>
            <a:r>
              <a:rPr lang="nl-NL" dirty="0" err="1" smtClean="0"/>
              <a:t>Leveraging</a:t>
            </a:r>
            <a:r>
              <a:rPr lang="nl-NL" dirty="0" smtClean="0"/>
              <a:t> OCI Oracle (Fat) Client Libraries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94</a:t>
            </a:fld>
            <a:endParaRPr lang="en-US"/>
          </a:p>
        </p:txBody>
      </p:sp>
      <p:pic>
        <p:nvPicPr>
          <p:cNvPr id="22530" name="Picture 2" descr="http://www.oracle.com/ocom/groups/public/@otn/documents/digitalasset/255078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917" y="2111693"/>
            <a:ext cx="325129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20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Connect </a:t>
            </a:r>
            <a:r>
              <a:rPr lang="nl-NL" dirty="0" err="1" smtClean="0"/>
              <a:t>to</a:t>
            </a:r>
            <a:r>
              <a:rPr lang="nl-NL" dirty="0" smtClean="0"/>
              <a:t> Oracle Database </a:t>
            </a:r>
            <a:r>
              <a:rPr lang="nl-NL" dirty="0" err="1" smtClean="0"/>
              <a:t>from</a:t>
            </a:r>
            <a:r>
              <a:rPr lang="nl-NL" dirty="0" smtClean="0"/>
              <a:t> node </a:t>
            </a:r>
            <a:r>
              <a:rPr lang="nl-NL" dirty="0" err="1" smtClean="0"/>
              <a:t>application</a:t>
            </a:r>
            <a:r>
              <a:rPr lang="nl-NL" dirty="0" smtClean="0"/>
              <a:t> 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6971" y="2271261"/>
            <a:ext cx="16386321" cy="6856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142640"/>
            <a:ext cx="16502693" cy="7173636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oracledb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oracledb</a:t>
            </a:r>
            <a:r>
              <a:rPr lang="en-US" dirty="0">
                <a:latin typeface="Lucida Console" panose="020B0609040504020204" pitchFamily="49" charset="0"/>
              </a:rPr>
              <a:t>');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dbConfig</a:t>
            </a:r>
            <a:r>
              <a:rPr lang="en-US" dirty="0">
                <a:latin typeface="Lucida Console" panose="020B0609040504020204" pitchFamily="49" charset="0"/>
              </a:rPr>
              <a:t> = require('./dbconfig.js</a:t>
            </a:r>
            <a:r>
              <a:rPr lang="en-US" dirty="0" smtClean="0">
                <a:latin typeface="Lucida Console" panose="020B0609040504020204" pitchFamily="49" charset="0"/>
              </a:rPr>
              <a:t>');</a:t>
            </a:r>
          </a:p>
          <a:p>
            <a:endParaRPr lang="nl-NL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oracledb.getConnection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r>
              <a:rPr lang="en-US" dirty="0">
                <a:latin typeface="Lucida Console" panose="020B0609040504020204" pitchFamily="49" charset="0"/>
              </a:rPr>
              <a:t> 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user          : </a:t>
            </a:r>
            <a:r>
              <a:rPr lang="en-US" dirty="0" err="1">
                <a:latin typeface="Lucida Console" panose="020B0609040504020204" pitchFamily="49" charset="0"/>
              </a:rPr>
              <a:t>dbConfig.user</a:t>
            </a:r>
            <a:r>
              <a:rPr lang="en-US" dirty="0">
                <a:latin typeface="Lucida Console" panose="020B0609040504020204" pitchFamily="49" charset="0"/>
              </a:rPr>
              <a:t>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password      : </a:t>
            </a:r>
            <a:r>
              <a:rPr lang="en-US" dirty="0" err="1">
                <a:latin typeface="Lucida Console" panose="020B0609040504020204" pitchFamily="49" charset="0"/>
              </a:rPr>
              <a:t>dbConfig.password</a:t>
            </a:r>
            <a:r>
              <a:rPr lang="en-US" dirty="0">
                <a:latin typeface="Lucida Console" panose="020B0609040504020204" pitchFamily="49" charset="0"/>
              </a:rPr>
              <a:t>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connectString</a:t>
            </a:r>
            <a:r>
              <a:rPr lang="en-US" dirty="0">
                <a:latin typeface="Lucida Console" panose="020B0609040504020204" pitchFamily="49" charset="0"/>
              </a:rPr>
              <a:t> : </a:t>
            </a:r>
            <a:r>
              <a:rPr lang="en-US" dirty="0" err="1">
                <a:latin typeface="Lucida Console" panose="020B0609040504020204" pitchFamily="49" charset="0"/>
              </a:rPr>
              <a:t>dbConfig.connectString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},</a:t>
            </a:r>
          </a:p>
          <a:p>
            <a:r>
              <a:rPr lang="en-US" dirty="0">
                <a:latin typeface="Lucida Console" panose="020B0609040504020204" pitchFamily="49" charset="0"/>
              </a:rPr>
              <a:t>  function(err, connection)</a:t>
            </a:r>
          </a:p>
          <a:p>
            <a:r>
              <a:rPr lang="en-US" dirty="0">
                <a:latin typeface="Lucida Console" panose="020B0609040504020204" pitchFamily="49" charset="0"/>
              </a:rPr>
              <a:t> 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return;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connection.execute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r>
              <a:rPr lang="en-US" dirty="0">
                <a:latin typeface="Lucida Console" panose="020B0609040504020204" pitchFamily="49" charset="0"/>
              </a:rPr>
              <a:t>...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991527" y="7071347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620" y="7674799"/>
            <a:ext cx="2235443" cy="83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13176370" y="7986940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>
            <a:off x="14268792" y="7189677"/>
            <a:ext cx="2321395" cy="180851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/>
          <a:stretch/>
        </p:blipFill>
        <p:spPr bwMode="auto">
          <a:xfrm>
            <a:off x="5090159" y="3111283"/>
            <a:ext cx="12526923" cy="1993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5242347" y="2885729"/>
            <a:ext cx="122133" cy="2255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95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…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perform</a:t>
            </a:r>
            <a:r>
              <a:rPr lang="nl-NL" dirty="0" smtClean="0"/>
              <a:t> SQL or PL/SQL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917701" y="214630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6971" y="1961726"/>
            <a:ext cx="16386321" cy="7025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1961727"/>
            <a:ext cx="14428356" cy="668119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...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connection.execute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"</a:t>
            </a:r>
            <a:r>
              <a:rPr lang="en-US" sz="2000" b="1" dirty="0">
                <a:latin typeface="Lucida Console" panose="020B0609040504020204" pitchFamily="49" charset="0"/>
              </a:rPr>
              <a:t>SELECT </a:t>
            </a:r>
            <a:r>
              <a:rPr lang="en-US" sz="2000" b="1" dirty="0" err="1">
                <a:latin typeface="Lucida Console" panose="020B0609040504020204" pitchFamily="49" charset="0"/>
              </a:rPr>
              <a:t>department_id</a:t>
            </a:r>
            <a:r>
              <a:rPr lang="en-US" sz="2000" b="1" dirty="0">
                <a:latin typeface="Lucida Console" panose="020B0609040504020204" pitchFamily="49" charset="0"/>
              </a:rPr>
              <a:t>, </a:t>
            </a:r>
            <a:r>
              <a:rPr lang="en-US" sz="2000" b="1" dirty="0" err="1">
                <a:latin typeface="Lucida Console" panose="020B0609040504020204" pitchFamily="49" charset="0"/>
              </a:rPr>
              <a:t>department_name</a:t>
            </a:r>
            <a:r>
              <a:rPr lang="en-US" sz="2000" b="1" dirty="0">
                <a:latin typeface="Lucida Console" panose="020B0609040504020204" pitchFamily="49" charset="0"/>
              </a:rPr>
              <a:t> " +</a:t>
            </a:r>
          </a:p>
          <a:p>
            <a:r>
              <a:rPr lang="en-US" sz="2000" b="1" dirty="0">
                <a:latin typeface="Lucida Console" panose="020B0609040504020204" pitchFamily="49" charset="0"/>
              </a:rPr>
              <a:t>        "FROM departments " +</a:t>
            </a:r>
          </a:p>
          <a:p>
            <a:r>
              <a:rPr lang="en-US" sz="2000" b="1" dirty="0">
                <a:latin typeface="Lucida Console" panose="020B0609040504020204" pitchFamily="49" charset="0"/>
              </a:rPr>
              <a:t>        "WHERE </a:t>
            </a:r>
            <a:r>
              <a:rPr lang="en-US" sz="2000" b="1" dirty="0" err="1">
                <a:latin typeface="Lucida Console" panose="020B0609040504020204" pitchFamily="49" charset="0"/>
              </a:rPr>
              <a:t>department_id</a:t>
            </a:r>
            <a:r>
              <a:rPr lang="en-US" sz="2000" b="1" dirty="0">
                <a:latin typeface="Lucida Console" panose="020B0609040504020204" pitchFamily="49" charset="0"/>
              </a:rPr>
              <a:t> = :did</a:t>
            </a:r>
            <a:r>
              <a:rPr lang="en-US" sz="20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[180],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function(err, result)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if (err)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</a:t>
            </a:r>
            <a:r>
              <a:rPr lang="en-US" sz="2000" dirty="0" err="1">
                <a:latin typeface="Lucida Console" panose="020B0609040504020204" pitchFamily="49" charset="0"/>
              </a:rPr>
              <a:t>console.error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err.message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</a:t>
            </a:r>
            <a:r>
              <a:rPr lang="en-US" sz="2000" dirty="0" err="1">
                <a:latin typeface="Lucida Console" panose="020B0609040504020204" pitchFamily="49" charset="0"/>
              </a:rPr>
              <a:t>doRelease</a:t>
            </a:r>
            <a:r>
              <a:rPr lang="en-US" sz="2000" dirty="0">
                <a:latin typeface="Lucida Console" panose="020B0609040504020204" pitchFamily="49" charset="0"/>
              </a:rPr>
              <a:t>(connection);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return;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console.log(</a:t>
            </a:r>
            <a:r>
              <a:rPr lang="en-US" sz="2000" dirty="0" err="1">
                <a:latin typeface="Lucida Console" panose="020B0609040504020204" pitchFamily="49" charset="0"/>
              </a:rPr>
              <a:t>result.metaData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console.log(</a:t>
            </a:r>
            <a:r>
              <a:rPr lang="en-US" sz="2000" dirty="0" err="1">
                <a:latin typeface="Lucida Console" panose="020B0609040504020204" pitchFamily="49" charset="0"/>
              </a:rPr>
              <a:t>result.rows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</a:t>
            </a:r>
            <a:r>
              <a:rPr lang="en-US" sz="2000" dirty="0" err="1">
                <a:latin typeface="Lucida Console" panose="020B0609040504020204" pitchFamily="49" charset="0"/>
              </a:rPr>
              <a:t>doRelease</a:t>
            </a:r>
            <a:r>
              <a:rPr lang="en-US" sz="2000" dirty="0">
                <a:latin typeface="Lucida Console" panose="020B0609040504020204" pitchFamily="49" charset="0"/>
              </a:rPr>
              <a:t>(connection);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});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});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function </a:t>
            </a:r>
            <a:r>
              <a:rPr lang="en-US" sz="2000" dirty="0" err="1">
                <a:latin typeface="Lucida Console" panose="020B0609040504020204" pitchFamily="49" charset="0"/>
              </a:rPr>
              <a:t>doRelease</a:t>
            </a:r>
            <a:r>
              <a:rPr lang="en-US" sz="2000" dirty="0">
                <a:latin typeface="Lucida Console" panose="020B0609040504020204" pitchFamily="49" charset="0"/>
              </a:rPr>
              <a:t>(connection)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{ </a:t>
            </a:r>
            <a:r>
              <a:rPr lang="en-US" sz="2000" dirty="0" err="1">
                <a:latin typeface="Lucida Console" panose="020B0609040504020204" pitchFamily="49" charset="0"/>
              </a:rPr>
              <a:t>connection.release</a:t>
            </a:r>
            <a:r>
              <a:rPr lang="en-US" sz="2000" dirty="0">
                <a:latin typeface="Lucida Console" panose="020B0609040504020204" pitchFamily="49" charset="0"/>
              </a:rPr>
              <a:t>( function(err) {…});}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203866" y="2268961"/>
            <a:ext cx="819316" cy="12289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991527" y="6918947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14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620" y="7522399"/>
            <a:ext cx="2235443" cy="83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3176370" y="7834540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14268792" y="7037277"/>
            <a:ext cx="2321395" cy="180851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7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Your</a:t>
            </a:r>
            <a:r>
              <a:rPr lang="nl-NL" dirty="0" smtClean="0"/>
              <a:t> Next </a:t>
            </a:r>
            <a:r>
              <a:rPr lang="nl-NL" dirty="0" smtClean="0"/>
              <a:t>steps </a:t>
            </a:r>
            <a:r>
              <a:rPr lang="nl-NL" dirty="0" err="1" smtClean="0"/>
              <a:t>with</a:t>
            </a:r>
            <a:r>
              <a:rPr lang="nl-NL" dirty="0" smtClean="0"/>
              <a:t> Node </a:t>
            </a:r>
            <a:br>
              <a:rPr lang="nl-NL" dirty="0" smtClean="0"/>
            </a:br>
            <a:r>
              <a:rPr lang="nl-NL" dirty="0" smtClean="0"/>
              <a:t>…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beyond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dirty="0" smtClean="0"/>
              <a:t>API Development</a:t>
            </a:r>
          </a:p>
          <a:p>
            <a:r>
              <a:rPr lang="nl-NL" dirty="0" err="1" smtClean="0"/>
              <a:t>Explore</a:t>
            </a:r>
            <a:r>
              <a:rPr lang="nl-NL" dirty="0" smtClean="0"/>
              <a:t> </a:t>
            </a:r>
            <a:r>
              <a:rPr lang="nl-NL" dirty="0" err="1" smtClean="0"/>
              <a:t>npm</a:t>
            </a:r>
            <a:r>
              <a:rPr lang="nl-NL" dirty="0" smtClean="0"/>
              <a:t> packages – 10Ks of </a:t>
            </a:r>
            <a:r>
              <a:rPr lang="nl-NL" dirty="0" err="1" smtClean="0"/>
              <a:t>them</a:t>
            </a:r>
            <a:endParaRPr lang="nl-NL" dirty="0" smtClean="0"/>
          </a:p>
          <a:p>
            <a:pPr lvl="1"/>
            <a:r>
              <a:rPr lang="nl-NL" dirty="0" smtClean="0"/>
              <a:t>For SOAP, XML, IMDB, Dictionary, </a:t>
            </a:r>
            <a:r>
              <a:rPr lang="nl-NL" dirty="0" err="1" smtClean="0"/>
              <a:t>Geography</a:t>
            </a:r>
            <a:r>
              <a:rPr lang="nl-NL" dirty="0" smtClean="0"/>
              <a:t>, </a:t>
            </a:r>
            <a:r>
              <a:rPr lang="nl-NL" dirty="0" err="1" smtClean="0"/>
              <a:t>Text</a:t>
            </a:r>
            <a:r>
              <a:rPr lang="nl-NL" dirty="0" smtClean="0"/>
              <a:t>-</a:t>
            </a:r>
            <a:r>
              <a:rPr lang="nl-NL" dirty="0" err="1" smtClean="0"/>
              <a:t>to</a:t>
            </a:r>
            <a:r>
              <a:rPr lang="nl-NL" dirty="0" smtClean="0"/>
              <a:t>-Speech, Loopback </a:t>
            </a:r>
            <a:r>
              <a:rPr lang="nl-NL" dirty="0" err="1" smtClean="0"/>
              <a:t>mBaaS</a:t>
            </a:r>
            <a:r>
              <a:rPr lang="nl-NL" dirty="0" smtClean="0"/>
              <a:t> …</a:t>
            </a:r>
          </a:p>
          <a:p>
            <a:r>
              <a:rPr lang="nl-NL" dirty="0" smtClean="0"/>
              <a:t>Advanced topics: </a:t>
            </a:r>
            <a:r>
              <a:rPr lang="nl-NL" dirty="0"/>
              <a:t>Web Sockets </a:t>
            </a:r>
            <a:r>
              <a:rPr lang="nl-NL" dirty="0" smtClean="0"/>
              <a:t>, security, </a:t>
            </a:r>
            <a:r>
              <a:rPr lang="nl-NL" dirty="0" err="1" smtClean="0"/>
              <a:t>scaling</a:t>
            </a:r>
            <a:r>
              <a:rPr lang="nl-NL" dirty="0" smtClean="0"/>
              <a:t>, H/A, state in a </a:t>
            </a:r>
            <a:r>
              <a:rPr lang="nl-NL" dirty="0" err="1" smtClean="0"/>
              <a:t>stateless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, </a:t>
            </a:r>
            <a:r>
              <a:rPr lang="nl-NL" dirty="0" err="1" smtClean="0"/>
              <a:t>queuing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scheduling</a:t>
            </a:r>
            <a:r>
              <a:rPr lang="nl-NL" dirty="0" smtClean="0"/>
              <a:t> ‘background jobs’</a:t>
            </a:r>
          </a:p>
          <a:p>
            <a:r>
              <a:rPr lang="nl-NL" dirty="0" err="1" smtClean="0"/>
              <a:t>Creating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modules </a:t>
            </a:r>
            <a:r>
              <a:rPr lang="nl-NL" dirty="0" err="1" smtClean="0"/>
              <a:t>and</a:t>
            </a:r>
            <a:r>
              <a:rPr lang="nl-NL" dirty="0" smtClean="0"/>
              <a:t> NPM packages</a:t>
            </a:r>
          </a:p>
          <a:p>
            <a:pPr lvl="1"/>
            <a:r>
              <a:rPr lang="nl-NL" dirty="0" err="1" smtClean="0"/>
              <a:t>Contribute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existing</a:t>
            </a:r>
            <a:r>
              <a:rPr lang="nl-NL" dirty="0" smtClean="0"/>
              <a:t> packages</a:t>
            </a:r>
          </a:p>
          <a:p>
            <a:r>
              <a:rPr lang="nl-NL" dirty="0" err="1" smtClean="0"/>
              <a:t>IDEs</a:t>
            </a:r>
            <a:r>
              <a:rPr lang="nl-NL" dirty="0" smtClean="0"/>
              <a:t> </a:t>
            </a:r>
            <a:r>
              <a:rPr lang="nl-NL" dirty="0" smtClean="0"/>
              <a:t>– Visual Studio Code, </a:t>
            </a:r>
            <a:r>
              <a:rPr lang="nl-NL" dirty="0" err="1" smtClean="0"/>
              <a:t>WebStorm</a:t>
            </a:r>
            <a:r>
              <a:rPr lang="nl-NL" dirty="0" smtClean="0"/>
              <a:t>, </a:t>
            </a:r>
            <a:r>
              <a:rPr lang="nl-NL" dirty="0" err="1" smtClean="0"/>
              <a:t>NetBeans</a:t>
            </a:r>
            <a:endParaRPr lang="nl-NL" dirty="0" smtClean="0"/>
          </a:p>
          <a:p>
            <a:r>
              <a:rPr lang="nl-NL" dirty="0" smtClean="0"/>
              <a:t>Debugging</a:t>
            </a:r>
          </a:p>
          <a:p>
            <a:r>
              <a:rPr lang="nl-NL" dirty="0" err="1" smtClean="0"/>
              <a:t>Testing</a:t>
            </a:r>
            <a:endParaRPr lang="nl-NL" dirty="0" smtClean="0"/>
          </a:p>
          <a:p>
            <a:r>
              <a:rPr lang="nl-NL" dirty="0" smtClean="0"/>
              <a:t>Deployment</a:t>
            </a:r>
          </a:p>
          <a:p>
            <a:r>
              <a:rPr lang="nl-NL" dirty="0" smtClean="0"/>
              <a:t>Microservices</a:t>
            </a:r>
            <a:endParaRPr lang="nl-NL" dirty="0" smtClean="0"/>
          </a:p>
          <a:p>
            <a:r>
              <a:rPr lang="nl-NL" dirty="0" err="1" smtClean="0"/>
              <a:t>Rethink</a:t>
            </a:r>
            <a:r>
              <a:rPr lang="nl-NL" dirty="0" smtClean="0"/>
              <a:t> </a:t>
            </a:r>
            <a:r>
              <a:rPr lang="nl-NL" dirty="0" err="1" smtClean="0"/>
              <a:t>mBaaS</a:t>
            </a:r>
            <a:r>
              <a:rPr lang="nl-NL" dirty="0" smtClean="0"/>
              <a:t> &amp; </a:t>
            </a:r>
            <a:r>
              <a:rPr lang="nl-NL" dirty="0" err="1" smtClean="0"/>
              <a:t>iPaaS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97</a:t>
            </a:fld>
            <a:endParaRPr lang="en-US"/>
          </a:p>
        </p:txBody>
      </p:sp>
      <p:pic>
        <p:nvPicPr>
          <p:cNvPr id="5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449" y="6419631"/>
            <a:ext cx="7902290" cy="296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0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Handson</a:t>
            </a:r>
            <a:r>
              <a:rPr lang="nl-NL" dirty="0" smtClean="0"/>
              <a:t> – Part 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92144" y="3886218"/>
            <a:ext cx="14955977" cy="4221462"/>
          </a:xfrm>
        </p:spPr>
        <p:txBody>
          <a:bodyPr>
            <a:normAutofit/>
          </a:bodyPr>
          <a:lstStyle/>
          <a:p>
            <a:r>
              <a:rPr lang="nl-NL" dirty="0" smtClean="0"/>
              <a:t>Part 5 – REST API (</a:t>
            </a:r>
            <a:r>
              <a:rPr lang="nl-NL" dirty="0" err="1" smtClean="0"/>
              <a:t>Spotify</a:t>
            </a:r>
            <a:r>
              <a:rPr lang="nl-NL" dirty="0" smtClean="0"/>
              <a:t>)</a:t>
            </a:r>
          </a:p>
          <a:p>
            <a:r>
              <a:rPr lang="nl-NL" dirty="0" smtClean="0"/>
              <a:t>Part 6 – </a:t>
            </a:r>
            <a:r>
              <a:rPr lang="nl-NL" dirty="0" err="1" smtClean="0"/>
              <a:t>Send</a:t>
            </a:r>
            <a:r>
              <a:rPr lang="nl-NL" dirty="0" smtClean="0"/>
              <a:t> Email, Collect User Input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Command</a:t>
            </a:r>
            <a:r>
              <a:rPr lang="nl-NL" dirty="0" smtClean="0"/>
              <a:t> Line, Server Push, </a:t>
            </a:r>
            <a:r>
              <a:rPr lang="nl-NL" dirty="0" err="1" smtClean="0"/>
              <a:t>Promises</a:t>
            </a:r>
            <a:endParaRPr lang="nl-NL" dirty="0" smtClean="0"/>
          </a:p>
          <a:p>
            <a:r>
              <a:rPr lang="nl-NL" dirty="0" smtClean="0"/>
              <a:t>Part 7 – </a:t>
            </a:r>
            <a:r>
              <a:rPr lang="nl-NL" dirty="0" err="1" smtClean="0"/>
              <a:t>Interaction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(</a:t>
            </a:r>
            <a:r>
              <a:rPr lang="nl-NL" dirty="0" err="1" smtClean="0"/>
              <a:t>ME</a:t>
            </a:r>
            <a:r>
              <a:rPr lang="nl-NL" sz="2800" dirty="0" err="1" smtClean="0"/>
              <a:t>a</a:t>
            </a:r>
            <a:r>
              <a:rPr lang="nl-NL" dirty="0" err="1" smtClean="0"/>
              <a:t>N</a:t>
            </a:r>
            <a:r>
              <a:rPr lang="nl-NL" dirty="0" smtClean="0"/>
              <a:t> stack) </a:t>
            </a:r>
          </a:p>
          <a:p>
            <a:r>
              <a:rPr lang="nl-NL" dirty="0" smtClean="0"/>
              <a:t>Part 8 – Node in Docker</a:t>
            </a:r>
          </a:p>
          <a:p>
            <a:r>
              <a:rPr lang="nl-NL" dirty="0" smtClean="0"/>
              <a:t>Part 9 – Node </a:t>
            </a:r>
            <a:r>
              <a:rPr lang="nl-NL" dirty="0" err="1" smtClean="0"/>
              <a:t>and</a:t>
            </a:r>
            <a:r>
              <a:rPr lang="nl-NL" dirty="0" smtClean="0"/>
              <a:t> Oracle Database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8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571500" y="3390900"/>
            <a:ext cx="14719300" cy="60928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Resources:	</a:t>
            </a:r>
            <a:r>
              <a:rPr lang="en-US" sz="2400" b="1" dirty="0">
                <a:solidFill>
                  <a:schemeClr val="bg1"/>
                </a:solidFill>
              </a:rPr>
              <a:t> https://github.com/lucasjellema/sig-nosql-mongodb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Blog: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/>
              </a:rPr>
              <a:t>technology.amis.nl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Email: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pom.bleeksma@amis.nl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lucas.jellema@amis.nl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@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lucasjellema</a:t>
            </a: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lucas-jellema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5"/>
              </a:rPr>
              <a:t>www.amis.nl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6"/>
              </a:rPr>
              <a:t>info@amis.nl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+31 306016000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Edisonbaan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15, 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Nieuwegein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	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19104" y="5910464"/>
            <a:ext cx="526836" cy="52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3" y="8155706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mage result for linked i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04" y="6709864"/>
            <a:ext cx="541587" cy="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7683</TotalTime>
  <Words>5070</Words>
  <Application>Microsoft Office PowerPoint</Application>
  <PresentationFormat>Custom</PresentationFormat>
  <Paragraphs>1208</Paragraphs>
  <Slides>99</Slides>
  <Notes>16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0" baseType="lpstr">
      <vt:lpstr>AMIS_WIDESCREEN</vt:lpstr>
      <vt:lpstr>PowerPoint Presentation</vt:lpstr>
      <vt:lpstr>Agenda</vt:lpstr>
      <vt:lpstr>Overview</vt:lpstr>
      <vt:lpstr>Supporting Resources on GitHub</vt:lpstr>
      <vt:lpstr>Are these terms familiar?</vt:lpstr>
      <vt:lpstr>JavaScript</vt:lpstr>
      <vt:lpstr>Tiobe – long term history</vt:lpstr>
      <vt:lpstr>Popularity Ratings…</vt:lpstr>
      <vt:lpstr>JavaScript  in enterprise architecture</vt:lpstr>
      <vt:lpstr>Node.js is like a JS-DK – JavaScript Virtual Machine</vt:lpstr>
      <vt:lpstr>Brief History of Node.js</vt:lpstr>
      <vt:lpstr>PowerPoint Presentation</vt:lpstr>
      <vt:lpstr>PowerPoint Presentation</vt:lpstr>
      <vt:lpstr>Brief History of Node.js</vt:lpstr>
      <vt:lpstr>Hello World</vt:lpstr>
      <vt:lpstr>Hello World – using a function</vt:lpstr>
      <vt:lpstr>Hello World – read commandline arguments</vt:lpstr>
      <vt:lpstr>Hello World – pass around a function reference</vt:lpstr>
      <vt:lpstr>Hello World – have one function execute [a reference to ] another</vt:lpstr>
      <vt:lpstr>Hello World – callback functions and time outs – no state yet</vt:lpstr>
      <vt:lpstr>Hello World – closures with state executed on time out</vt:lpstr>
      <vt:lpstr>Modules</vt:lpstr>
      <vt:lpstr>File manipulation from Node.js - using core module fs</vt:lpstr>
      <vt:lpstr>Hello World –  using core module util</vt:lpstr>
      <vt:lpstr>Packages</vt:lpstr>
      <vt:lpstr>Reusing node modules</vt:lpstr>
      <vt:lpstr>npm</vt:lpstr>
      <vt:lpstr>Node.js can handle incoming HTTP requests</vt:lpstr>
      <vt:lpstr>Core Modules for (inbound &amp; outbound) networking: http, https, net, dgram</vt:lpstr>
      <vt:lpstr>Simplest form of HTTP handling</vt:lpstr>
      <vt:lpstr>Interpret request and respond appropriately</vt:lpstr>
      <vt:lpstr>Interpret request and respond appropriately</vt:lpstr>
      <vt:lpstr>Static File Serving</vt:lpstr>
      <vt:lpstr>Remote Resource Serving –  http in and http out</vt:lpstr>
      <vt:lpstr>Express web application framework</vt:lpstr>
      <vt:lpstr>Express - Simplest form of HTTP handling</vt:lpstr>
      <vt:lpstr>Express – Even simpler form of HTTP handling (or at least simpler code)</vt:lpstr>
      <vt:lpstr>Static File Serving</vt:lpstr>
      <vt:lpstr>Oracle JET on Node.js</vt:lpstr>
      <vt:lpstr>Oracle JET on Node.js</vt:lpstr>
      <vt:lpstr>Handling Form Submit and other HTTP POST requests</vt:lpstr>
      <vt:lpstr>Handling REST GET requests</vt:lpstr>
      <vt:lpstr>Handling REST GET &amp; Form POST requests</vt:lpstr>
      <vt:lpstr>Serve Department details – retrieved from external REST API </vt:lpstr>
      <vt:lpstr>And now for a real USP </vt:lpstr>
      <vt:lpstr>Access speed for data retrieved from various sources</vt:lpstr>
      <vt:lpstr>Threads in web application handling HTTP-requests</vt:lpstr>
      <vt:lpstr>Ready-to-run Threads in web application handling HTTP-requests</vt:lpstr>
      <vt:lpstr>PowerPoint Presentation</vt:lpstr>
      <vt:lpstr>Single Thread model in Node.js</vt:lpstr>
      <vt:lpstr>Single Thread</vt:lpstr>
      <vt:lpstr>Single Thread</vt:lpstr>
      <vt:lpstr>PowerPoint Presentation</vt:lpstr>
      <vt:lpstr>The single thread way: Nginx</vt:lpstr>
      <vt:lpstr>The single thread way: Nginx</vt:lpstr>
      <vt:lpstr>Asynchronously assembling the HTTP response</vt:lpstr>
      <vt:lpstr>Handson – Part 1</vt:lpstr>
      <vt:lpstr>Agenda</vt:lpstr>
      <vt:lpstr>Artist API</vt:lpstr>
      <vt:lpstr>async</vt:lpstr>
      <vt:lpstr>async – execute in parallel</vt:lpstr>
      <vt:lpstr>async – execute in parallel</vt:lpstr>
      <vt:lpstr>async – execute in waterfall</vt:lpstr>
      <vt:lpstr>async – execute in waterfall</vt:lpstr>
      <vt:lpstr>Structure of Artist API</vt:lpstr>
      <vt:lpstr>Promises in Javascript</vt:lpstr>
      <vt:lpstr>Promises can be evaluated  in parallel and in a chain</vt:lpstr>
      <vt:lpstr>In workshop</vt:lpstr>
      <vt:lpstr>MEAN stack</vt:lpstr>
      <vt:lpstr>NoSQL –  relational Databases re-evaluated</vt:lpstr>
      <vt:lpstr>Use Case: Webshop</vt:lpstr>
      <vt:lpstr>Use Case: Webshop Technology and architecture considerations</vt:lpstr>
      <vt:lpstr>Use Case: Webshop Technology and architecture considerations</vt:lpstr>
      <vt:lpstr>NoSQL and BASE</vt:lpstr>
      <vt:lpstr>(leading) NoSQL Database products</vt:lpstr>
      <vt:lpstr>PowerPoint Presentation</vt:lpstr>
      <vt:lpstr>History of MongoDB</vt:lpstr>
      <vt:lpstr>Core Architecture</vt:lpstr>
      <vt:lpstr>Interacting with Mongodb  from Node.js</vt:lpstr>
      <vt:lpstr>Connecting to server</vt:lpstr>
      <vt:lpstr>Retrieve data (1a)</vt:lpstr>
      <vt:lpstr>Retrieve data (1B)</vt:lpstr>
      <vt:lpstr>Retrieve data (2)</vt:lpstr>
      <vt:lpstr>Connecting to server – ECMA 6</vt:lpstr>
      <vt:lpstr>Retrieve documents – ECMA 6</vt:lpstr>
      <vt:lpstr>Retrieve documents (2) – ECMA 6</vt:lpstr>
      <vt:lpstr>CREATE docs in MongoDB – ES6</vt:lpstr>
      <vt:lpstr>CREATE &amp; Update  docs – ES6</vt:lpstr>
      <vt:lpstr>CREATE, Update  and Delete – ES6</vt:lpstr>
      <vt:lpstr>CREATE documents in MongoDB</vt:lpstr>
      <vt:lpstr>CREATE and delete documents</vt:lpstr>
      <vt:lpstr>Getting access to a MongoDB instance</vt:lpstr>
      <vt:lpstr>Oracle and Node</vt:lpstr>
      <vt:lpstr>node-oracledb database driver</vt:lpstr>
      <vt:lpstr>Connect to Oracle Database from node application …</vt:lpstr>
      <vt:lpstr>… and perform SQL or PL/SQL</vt:lpstr>
      <vt:lpstr>Your Next steps with Node  … and beyond</vt:lpstr>
      <vt:lpstr>Handson – Part 2</vt:lpstr>
      <vt:lpstr>PowerPoint Presentation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217</cp:revision>
  <dcterms:created xsi:type="dcterms:W3CDTF">2016-11-24T07:31:17Z</dcterms:created>
  <dcterms:modified xsi:type="dcterms:W3CDTF">2017-05-14T10:47:02Z</dcterms:modified>
</cp:coreProperties>
</file>